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54" r:id="rId1"/>
    <p:sldMasterId id="2147484167" r:id="rId2"/>
    <p:sldMasterId id="2147484205" r:id="rId3"/>
    <p:sldMasterId id="2147484217" r:id="rId4"/>
    <p:sldMasterId id="2147484230" r:id="rId5"/>
    <p:sldMasterId id="2147484243" r:id="rId6"/>
    <p:sldMasterId id="2147484256" r:id="rId7"/>
    <p:sldMasterId id="2147484269" r:id="rId8"/>
    <p:sldMasterId id="2147484282" r:id="rId9"/>
  </p:sldMasterIdLst>
  <p:notesMasterIdLst>
    <p:notesMasterId r:id="rId38"/>
  </p:notesMasterIdLst>
  <p:sldIdLst>
    <p:sldId id="256" r:id="rId10"/>
    <p:sldId id="552" r:id="rId11"/>
    <p:sldId id="532" r:id="rId12"/>
    <p:sldId id="533" r:id="rId13"/>
    <p:sldId id="534" r:id="rId14"/>
    <p:sldId id="535" r:id="rId15"/>
    <p:sldId id="539" r:id="rId16"/>
    <p:sldId id="540" r:id="rId17"/>
    <p:sldId id="553" r:id="rId18"/>
    <p:sldId id="536" r:id="rId19"/>
    <p:sldId id="537" r:id="rId20"/>
    <p:sldId id="538" r:id="rId21"/>
    <p:sldId id="548" r:id="rId22"/>
    <p:sldId id="560" r:id="rId23"/>
    <p:sldId id="549" r:id="rId24"/>
    <p:sldId id="545" r:id="rId25"/>
    <p:sldId id="546" r:id="rId26"/>
    <p:sldId id="547" r:id="rId27"/>
    <p:sldId id="564" r:id="rId28"/>
    <p:sldId id="554" r:id="rId29"/>
    <p:sldId id="555" r:id="rId30"/>
    <p:sldId id="556" r:id="rId31"/>
    <p:sldId id="557" r:id="rId32"/>
    <p:sldId id="558" r:id="rId33"/>
    <p:sldId id="559" r:id="rId34"/>
    <p:sldId id="565" r:id="rId35"/>
    <p:sldId id="566" r:id="rId36"/>
    <p:sldId id="398" r:id="rId37"/>
  </p:sldIdLst>
  <p:sldSz cx="9144000" cy="6858000" type="screen4x3"/>
  <p:notesSz cx="6797675" cy="987425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charset="0"/>
        <a:cs typeface="Microsoft YaHei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939A1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8286" autoAdjust="0"/>
  </p:normalViewPr>
  <p:slideViewPr>
    <p:cSldViewPr>
      <p:cViewPr>
        <p:scale>
          <a:sx n="100" d="100"/>
          <a:sy n="100" d="100"/>
        </p:scale>
        <p:origin x="-1944" y="-42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572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10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8847288196326682E-2"/>
          <c:y val="1.4678755631490547E-2"/>
          <c:w val="0.92212096106048058"/>
          <c:h val="0.84374999999999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12 мес. 2018</c:v>
                </c:pt>
              </c:strCache>
            </c:strRef>
          </c:tx>
          <c:spPr>
            <a:solidFill>
              <a:srgbClr val="0070C0"/>
            </a:soli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3.1116297160637884E-3"/>
                  <c:y val="0.281639620315021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558148580318942E-3"/>
                  <c:y val="7.64336432773060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0.1647746961738367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558148580318942E-3"/>
                  <c:y val="-2.881618535592109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674445740956822E-3"/>
                  <c:y val="-1.43597785116958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7.7790742901594706E-3"/>
                  <c:y val="-2.363557536676087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 w="22217">
                <a:noFill/>
              </a:ln>
            </c:spPr>
            <c:txPr>
              <a:bodyPr/>
              <a:lstStyle/>
              <a:p>
                <a:pPr>
                  <a:defRPr sz="1204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Дальневосточное управление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5880</c:v>
                </c:pt>
                <c:pt idx="1">
                  <c:v>1172</c:v>
                </c:pt>
                <c:pt idx="2">
                  <c:v>3459</c:v>
                </c:pt>
                <c:pt idx="3">
                  <c:v>240</c:v>
                </c:pt>
                <c:pt idx="4">
                  <c:v>297</c:v>
                </c:pt>
                <c:pt idx="5">
                  <c:v>712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rgbClr val="FF0000"/>
            </a:soli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4.6674445740956822E-3"/>
                  <c:y val="0.207279162926758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7.084709370970154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558148580318942E-3"/>
                  <c:y val="9.762621295194412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558148580318942E-3"/>
                  <c:y val="-1.830004677105220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1116297160637884E-3"/>
                  <c:y val="-1.435977851169597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2.39730877634507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bg1"/>
              </a:solidFill>
              <a:ln w="22217">
                <a:noFill/>
              </a:ln>
            </c:spPr>
            <c:txPr>
              <a:bodyPr/>
              <a:lstStyle/>
              <a:p>
                <a:pPr>
                  <a:defRPr sz="1204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Дальневосточное управление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5488</c:v>
                </c:pt>
                <c:pt idx="1">
                  <c:v>1493</c:v>
                </c:pt>
                <c:pt idx="2">
                  <c:v>2846</c:v>
                </c:pt>
                <c:pt idx="3">
                  <c:v>211</c:v>
                </c:pt>
                <c:pt idx="4">
                  <c:v>285</c:v>
                </c:pt>
                <c:pt idx="5">
                  <c:v>653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611392"/>
        <c:axId val="99612928"/>
      </c:barChart>
      <c:catAx>
        <c:axId val="99611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65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9612928"/>
        <c:crosses val="autoZero"/>
        <c:auto val="1"/>
        <c:lblAlgn val="ctr"/>
        <c:lblOffset val="100"/>
        <c:noMultiLvlLbl val="0"/>
      </c:catAx>
      <c:valAx>
        <c:axId val="99612928"/>
        <c:scaling>
          <c:orientation val="minMax"/>
        </c:scaling>
        <c:delete val="0"/>
        <c:axPos val="l"/>
        <c:majorGridlines>
          <c:spPr>
            <a:ln w="2778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9611392"/>
        <c:crosses val="autoZero"/>
        <c:crossBetween val="between"/>
      </c:valAx>
      <c:spPr>
        <a:solidFill>
          <a:schemeClr val="accent2">
            <a:lumMod val="60000"/>
            <a:lumOff val="40000"/>
            <a:alpha val="17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1146684552412277"/>
          <c:y val="0.94910722163851435"/>
          <c:w val="0.29172631134060401"/>
          <c:h val="5.089277836148566E-2"/>
        </c:manualLayout>
      </c:layout>
      <c:overlay val="0"/>
      <c:spPr>
        <a:solidFill>
          <a:srgbClr val="FFFFFF"/>
        </a:solidFill>
        <a:ln w="2778">
          <a:solidFill>
            <a:srgbClr val="000000">
              <a:alpha val="0"/>
            </a:srgbClr>
          </a:solidFill>
          <a:prstDash val="solid"/>
        </a:ln>
      </c:spPr>
      <c:txPr>
        <a:bodyPr/>
        <a:lstStyle/>
        <a:p>
          <a:pPr>
            <a:defRPr sz="1285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7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  <c:spPr>
        <a:solidFill>
          <a:srgbClr val="CCCCCC"/>
        </a:solidFill>
        <a:ln>
          <a:solidFill>
            <a:srgbClr val="B3B3B3"/>
          </a:solidFill>
        </a:ln>
      </c:spPr>
    </c:floor>
    <c:sideWall>
      <c:thickness val="0"/>
      <c:spPr>
        <a:noFill/>
        <a:ln>
          <a:solidFill>
            <a:srgbClr val="B3B3B3"/>
          </a:solidFill>
          <a:prstDash val="solid"/>
        </a:ln>
      </c:spPr>
    </c:sideWall>
    <c:backWall>
      <c:thickness val="0"/>
      <c:spPr>
        <a:noFill/>
        <a:ln>
          <a:solidFill>
            <a:srgbClr val="B3B3B3"/>
          </a:solidFill>
          <a:prstDash val="solid"/>
        </a:ln>
      </c:spPr>
    </c:backWall>
    <c:plotArea>
      <c:layout>
        <c:manualLayout>
          <c:xMode val="edge"/>
          <c:yMode val="edge"/>
          <c:x val="4.9626512012847505E-2"/>
          <c:y val="2.3457071282168073E-2"/>
          <c:w val="0.62528655273756795"/>
          <c:h val="0.94989730678070472"/>
        </c:manualLayout>
      </c:layout>
      <c:pie3DChart>
        <c:varyColors val="1"/>
        <c:ser>
          <c:idx val="0"/>
          <c:order val="0"/>
          <c:tx>
            <c:v>Столбец 1</c:v>
          </c:tx>
          <c:explosion val="50"/>
          <c:dPt>
            <c:idx val="0"/>
            <c:bubble3D val="0"/>
            <c:explosion val="36"/>
            <c:spPr>
              <a:solidFill>
                <a:srgbClr val="CCFF66"/>
              </a:solidFill>
            </c:spPr>
          </c:dPt>
          <c:dPt>
            <c:idx val="1"/>
            <c:bubble3D val="0"/>
            <c:explosion val="33"/>
            <c:spPr>
              <a:solidFill>
                <a:srgbClr val="FF420E"/>
              </a:solidFill>
            </c:spPr>
          </c:dPt>
          <c:dPt>
            <c:idx val="2"/>
            <c:bubble3D val="0"/>
            <c:explosion val="26"/>
            <c:spPr>
              <a:solidFill>
                <a:srgbClr val="FFD320"/>
              </a:solidFill>
            </c:spPr>
          </c:dPt>
          <c:dLbls>
            <c:numFmt formatCode="General" sourceLinked="0"/>
            <c:txPr>
              <a:bodyPr/>
              <a:lstStyle/>
              <a:p>
                <a:pPr>
                  <a:defRPr sz="2000" b="1">
                    <a:latin typeface="Times New Roman" pitchFamily="16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Lit>
              <c:ptCount val="3"/>
              <c:pt idx="0">
                <c:v>В области     промышленной безопасности</c:v>
              </c:pt>
              <c:pt idx="1">
                <c:v>Строительный надзор</c:v>
              </c:pt>
              <c:pt idx="2">
                <c:v>Энергетический надзор</c:v>
              </c:pt>
            </c:strLit>
          </c:cat>
          <c:val>
            <c:numLit>
              <c:formatCode>General</c:formatCode>
              <c:ptCount val="3"/>
              <c:pt idx="0">
                <c:v>49</c:v>
              </c:pt>
              <c:pt idx="1">
                <c:v>24</c:v>
              </c:pt>
              <c:pt idx="2">
                <c:v>27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544271826569339"/>
          <c:y val="0.17361269262886209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2200" b="0">
              <a:latin typeface="Times New Roman" pitchFamily="16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  <c:spPr>
        <a:solidFill>
          <a:srgbClr val="CCCCCC"/>
        </a:solidFill>
        <a:ln>
          <a:solidFill>
            <a:srgbClr val="B3B3B3"/>
          </a:solidFill>
        </a:ln>
      </c:spPr>
    </c:floor>
    <c:sideWall>
      <c:thickness val="0"/>
      <c:spPr>
        <a:noFill/>
        <a:ln>
          <a:solidFill>
            <a:srgbClr val="B3B3B3"/>
          </a:solidFill>
          <a:prstDash val="solid"/>
        </a:ln>
      </c:spPr>
    </c:sideWall>
    <c:backWall>
      <c:thickness val="0"/>
      <c:spPr>
        <a:noFill/>
        <a:ln>
          <a:solidFill>
            <a:srgbClr val="B3B3B3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4502476875329265"/>
          <c:y val="0.51728714573268619"/>
          <c:w val="0.32507163182585447"/>
          <c:h val="0.46901122312438409"/>
        </c:manualLayout>
      </c:layout>
      <c:pie3DChart>
        <c:varyColors val="1"/>
        <c:ser>
          <c:idx val="0"/>
          <c:order val="0"/>
          <c:tx>
            <c:v>Столбец 1</c:v>
          </c:tx>
          <c:explosion val="50"/>
          <c:dPt>
            <c:idx val="0"/>
            <c:bubble3D val="0"/>
            <c:explosion val="32"/>
            <c:spPr>
              <a:solidFill>
                <a:srgbClr val="CCFF66"/>
              </a:solidFill>
            </c:spPr>
          </c:dPt>
          <c:dPt>
            <c:idx val="1"/>
            <c:bubble3D val="0"/>
            <c:explosion val="47"/>
            <c:spPr>
              <a:solidFill>
                <a:srgbClr val="FF420E"/>
              </a:solidFill>
            </c:spPr>
          </c:dPt>
          <c:dPt>
            <c:idx val="2"/>
            <c:bubble3D val="0"/>
            <c:explosion val="19"/>
            <c:spPr>
              <a:solidFill>
                <a:srgbClr val="FFD320"/>
              </a:solidFill>
            </c:spPr>
          </c:dPt>
          <c:dLbls>
            <c:numFmt formatCode="General" sourceLinked="0"/>
            <c:txPr>
              <a:bodyPr/>
              <a:lstStyle/>
              <a:p>
                <a:pPr>
                  <a:defRPr sz="2000" b="1">
                    <a:latin typeface="Times New Roman" pitchFamily="16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Lit>
              <c:ptCount val="3"/>
              <c:pt idx="0">
                <c:v>Нарушение процессуальных норм инспекторским составом</c:v>
              </c:pt>
              <c:pt idx="1">
                <c:v>Недоказанность вины лица, привлеченного к административной ответственности</c:v>
              </c:pt>
              <c:pt idx="2">
                <c:v>Иные основания (иски на снижение штрафов на основании Постановления Конституционного Суда РФ от 25.02.2014 № 4-П и малозначительность)</c:v>
              </c:pt>
            </c:strLit>
          </c:cat>
          <c:val>
            <c:numLit>
              <c:formatCode>General</c:formatCode>
              <c:ptCount val="3"/>
              <c:pt idx="0">
                <c:v>31</c:v>
              </c:pt>
              <c:pt idx="1">
                <c:v>35</c:v>
              </c:pt>
              <c:pt idx="2">
                <c:v>34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505161939547541"/>
          <c:y val="6.5029439848676374E-2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600" b="0">
              <a:latin typeface="Times New Roman" pitchFamily="16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  <c:spPr>
        <a:solidFill>
          <a:srgbClr val="CCCCCC"/>
        </a:solidFill>
        <a:ln>
          <a:solidFill>
            <a:srgbClr val="B3B3B3"/>
          </a:solidFill>
        </a:ln>
      </c:spPr>
    </c:floor>
    <c:sideWall>
      <c:thickness val="0"/>
      <c:spPr>
        <a:noFill/>
        <a:ln>
          <a:solidFill>
            <a:srgbClr val="B3B3B3"/>
          </a:solidFill>
          <a:prstDash val="solid"/>
        </a:ln>
      </c:spPr>
    </c:sideWall>
    <c:backWall>
      <c:thickness val="0"/>
      <c:spPr>
        <a:noFill/>
        <a:ln>
          <a:solidFill>
            <a:srgbClr val="B3B3B3"/>
          </a:solidFill>
          <a:prstDash val="solid"/>
        </a:ln>
      </c:spPr>
    </c:backWall>
    <c:plotArea>
      <c:layout>
        <c:manualLayout>
          <c:xMode val="edge"/>
          <c:yMode val="edge"/>
          <c:x val="1.9937478291073292E-2"/>
          <c:y val="7.8518755131233908E-2"/>
          <c:w val="0.96012485044961604"/>
          <c:h val="0.90157350749977094"/>
        </c:manualLayout>
      </c:layout>
      <c:pie3DChart>
        <c:varyColors val="1"/>
        <c:ser>
          <c:idx val="0"/>
          <c:order val="0"/>
          <c:tx>
            <c:v>Столбец 1</c:v>
          </c:tx>
          <c:explosion val="50"/>
          <c:dPt>
            <c:idx val="0"/>
            <c:bubble3D val="0"/>
            <c:explosion val="3"/>
            <c:spPr>
              <a:solidFill>
                <a:srgbClr val="CCFF00"/>
              </a:solidFill>
            </c:spPr>
          </c:dPt>
          <c:dPt>
            <c:idx val="1"/>
            <c:bubble3D val="0"/>
            <c:explosion val="48"/>
            <c:spPr>
              <a:solidFill>
                <a:srgbClr val="FF420E"/>
              </a:solidFill>
            </c:spPr>
          </c:dPt>
          <c:dPt>
            <c:idx val="2"/>
            <c:bubble3D val="0"/>
            <c:explosion val="36"/>
            <c:spPr>
              <a:solidFill>
                <a:srgbClr val="FFD320"/>
              </a:solidFill>
            </c:spPr>
          </c:dPt>
          <c:dLbls>
            <c:numFmt formatCode="General" sourceLinked="0"/>
            <c:txPr>
              <a:bodyPr/>
              <a:lstStyle/>
              <a:p>
                <a:pPr>
                  <a:defRPr sz="2000" b="1">
                    <a:latin typeface="Times New Roman" pitchFamily="16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Lit>
              <c:ptCount val="3"/>
              <c:pt idx="0">
                <c:v>Строка 1</c:v>
              </c:pt>
              <c:pt idx="1">
                <c:v>Строка 2</c:v>
              </c:pt>
              <c:pt idx="2">
                <c:v>Строка 3</c:v>
              </c:pt>
            </c:strLit>
          </c:cat>
          <c:val>
            <c:numLit>
              <c:formatCode>General</c:formatCode>
              <c:ptCount val="3"/>
              <c:pt idx="0">
                <c:v>25.4</c:v>
              </c:pt>
              <c:pt idx="1">
                <c:v>32.200000000000003</c:v>
              </c:pt>
              <c:pt idx="2">
                <c:v>42.4</c:v>
              </c:pt>
            </c:numLit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606322567932704E-2"/>
          <c:y val="3.6552881600165191E-2"/>
          <c:w val="0.92212096106048058"/>
          <c:h val="0.84374999999999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12 мес. 2018</c:v>
                </c:pt>
              </c:strCache>
            </c:strRef>
          </c:tx>
          <c:spPr>
            <a:solidFill>
              <a:srgbClr val="00B0F0"/>
            </a:soli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7814079358058748E-4"/>
                  <c:y val="9.823004817822526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869599394616531E-2"/>
                  <c:y val="7.3525894372373266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145420949035013E-2"/>
                  <c:y val="6.989994374981858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6045921522346574E-3"/>
                  <c:y val="-2.804205647136108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689558602503288E-3"/>
                  <c:y val="-1.2846975625043859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96709799540093E-4"/>
                  <c:y val="-1.1325354943788396E-3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0.56420878210439096"/>
                  <c:y val="0.52173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Mode val="edge"/>
                  <c:yMode val="edge"/>
                  <c:x val="0.57249378624689307"/>
                  <c:y val="0.55298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Mode val="edge"/>
                  <c:yMode val="edge"/>
                  <c:x val="0.57249378624689307"/>
                  <c:y val="0.53804347826086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217">
                <a:noFill/>
              </a:ln>
            </c:spPr>
            <c:txPr>
              <a:bodyPr/>
              <a:lstStyle/>
              <a:p>
                <a:pPr>
                  <a:defRPr sz="1204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1365</c:v>
                </c:pt>
                <c:pt idx="1">
                  <c:v>290</c:v>
                </c:pt>
                <c:pt idx="2">
                  <c:v>855</c:v>
                </c:pt>
                <c:pt idx="3">
                  <c:v>48</c:v>
                </c:pt>
                <c:pt idx="4">
                  <c:v>114</c:v>
                </c:pt>
                <c:pt idx="5">
                  <c:v>58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dLbls>
            <c:spPr>
              <a:solidFill>
                <a:srgbClr val="FF0000"/>
              </a:solidFill>
            </c:spPr>
            <c:txPr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1206</c:v>
                </c:pt>
                <c:pt idx="1">
                  <c:v>351</c:v>
                </c:pt>
                <c:pt idx="2">
                  <c:v>655</c:v>
                </c:pt>
                <c:pt idx="3">
                  <c:v>51</c:v>
                </c:pt>
                <c:pt idx="4">
                  <c:v>95</c:v>
                </c:pt>
                <c:pt idx="5">
                  <c:v>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901312"/>
        <c:axId val="41698432"/>
      </c:barChart>
      <c:catAx>
        <c:axId val="27901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1698432"/>
        <c:crosses val="autoZero"/>
        <c:auto val="1"/>
        <c:lblAlgn val="ctr"/>
        <c:lblOffset val="50"/>
        <c:noMultiLvlLbl val="0"/>
      </c:catAx>
      <c:valAx>
        <c:axId val="41698432"/>
        <c:scaling>
          <c:orientation val="minMax"/>
        </c:scaling>
        <c:delete val="0"/>
        <c:axPos val="l"/>
        <c:majorGridlines>
          <c:spPr>
            <a:ln w="2778">
              <a:noFill/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7901312"/>
        <c:crosses val="autoZero"/>
        <c:crossBetween val="between"/>
      </c:valAx>
      <c:spPr>
        <a:solidFill>
          <a:schemeClr val="accent2">
            <a:lumMod val="60000"/>
            <a:lumOff val="40000"/>
            <a:alpha val="17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1.9919170406642466E-2"/>
          <c:y val="0.93941440291222367"/>
          <c:w val="0.35613286154787838"/>
          <c:h val="6.0585597087776367E-2"/>
        </c:manualLayout>
      </c:layout>
      <c:overlay val="0"/>
      <c:spPr>
        <a:noFill/>
        <a:ln w="2778">
          <a:solidFill>
            <a:schemeClr val="bg1">
              <a:alpha val="0"/>
            </a:schemeClr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7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59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chemeClr val="accent2">
            <a:lumMod val="60000"/>
            <a:lumOff val="40000"/>
            <a:alpha val="17000"/>
          </a:schemeClr>
        </a:solidFill>
        <a:ln w="12700">
          <a:solidFill>
            <a:srgbClr val="808080"/>
          </a:solidFill>
          <a:prstDash val="solid"/>
        </a:ln>
      </c:spPr>
    </c:sideWall>
    <c:backWall>
      <c:thickness val="0"/>
      <c:spPr>
        <a:noFill/>
        <a:ln w="12700">
          <a:solidFill>
            <a:srgbClr val="808080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4.7224523612261794E-2"/>
          <c:y val="8.152173913043478E-3"/>
          <c:w val="0.92212096106048058"/>
          <c:h val="0.8437499999999998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12 мес. 2018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tint val="66000"/>
                    <a:satMod val="160000"/>
                  </a:srgbClr>
                </a:gs>
                <a:gs pos="50000">
                  <a:srgbClr val="FF0000">
                    <a:tint val="44500"/>
                    <a:satMod val="160000"/>
                  </a:srgbClr>
                </a:gs>
                <a:gs pos="100000">
                  <a:srgbClr val="FF0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2386374191574342E-2"/>
                  <c:y val="-2.54209670254896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977383205144783E-2"/>
                  <c:y val="-2.44618481583117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842423701555928E-3"/>
                  <c:y val="-1.6422591336737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4809918013457182E-3"/>
                  <c:y val="-1.6376665323177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0951788599080976E-3"/>
                  <c:y val="-2.45121830691730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0170800694286831E-4"/>
                  <c:y val="-1.86007703078402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0.56420878210439096"/>
                  <c:y val="0.52173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Mode val="edge"/>
                  <c:yMode val="edge"/>
                  <c:x val="0.57249378624689307"/>
                  <c:y val="0.55298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Mode val="edge"/>
                  <c:yMode val="edge"/>
                  <c:x val="0.57249378624689307"/>
                  <c:y val="0.53804347826086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217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Sheet1!$B$2:$G$2</c:f>
              <c:numCache>
                <c:formatCode>0.0</c:formatCode>
                <c:ptCount val="6"/>
                <c:pt idx="0">
                  <c:v>11.3</c:v>
                </c:pt>
                <c:pt idx="1">
                  <c:v>7.9</c:v>
                </c:pt>
                <c:pt idx="2">
                  <c:v>13.5</c:v>
                </c:pt>
                <c:pt idx="3">
                  <c:v>4.2</c:v>
                </c:pt>
                <c:pt idx="4">
                  <c:v>8.6999999999999993</c:v>
                </c:pt>
                <c:pt idx="5">
                  <c:v>5.9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12 мес. 2019</c:v>
                </c:pt>
              </c:strCache>
            </c:strRef>
          </c:tx>
          <c:spPr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50000">
                  <a:srgbClr val="0070C0">
                    <a:tint val="44500"/>
                    <a:satMod val="160000"/>
                  </a:srgbClr>
                </a:gs>
                <a:gs pos="100000">
                  <a:srgbClr val="0070C0">
                    <a:tint val="23500"/>
                    <a:satMod val="160000"/>
                  </a:srgbClr>
                </a:gs>
              </a:gsLst>
              <a:lin ang="13500000" scaled="1"/>
              <a:tileRect/>
            </a:gra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1.4645685998459215E-2"/>
                  <c:y val="-3.06701266712935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951896055265262E-2"/>
                  <c:y val="-3.133293089898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346650007922617E-2"/>
                  <c:y val="-1.02029231723926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7538807163502781E-2"/>
                  <c:y val="-2.35256922979136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6529925636677892E-2"/>
                  <c:y val="-2.79118102969061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1.8167721801402758E-2"/>
                  <c:y val="-2.49275379358057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0.59734879867439938"/>
                  <c:y val="0.5135869565217390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Mode val="edge"/>
                  <c:yMode val="edge"/>
                  <c:x val="0.60314830157415067"/>
                  <c:y val="0.5475543478260869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Mode val="edge"/>
                  <c:yMode val="edge"/>
                  <c:x val="0.59734879867439938"/>
                  <c:y val="0.532608695652173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217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Sheet1!$B$3:$G$3</c:f>
              <c:numCache>
                <c:formatCode>0.0</c:formatCode>
                <c:ptCount val="6"/>
                <c:pt idx="0">
                  <c:v>16.899999999999999</c:v>
                </c:pt>
                <c:pt idx="1">
                  <c:v>10</c:v>
                </c:pt>
                <c:pt idx="2">
                  <c:v>23.5</c:v>
                </c:pt>
                <c:pt idx="3">
                  <c:v>14.3</c:v>
                </c:pt>
                <c:pt idx="4">
                  <c:v>5.4</c:v>
                </c:pt>
                <c:pt idx="5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9481856"/>
        <c:axId val="99532800"/>
        <c:axId val="0"/>
      </c:bar3DChart>
      <c:catAx>
        <c:axId val="9948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953280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9532800"/>
        <c:scaling>
          <c:orientation val="minMax"/>
        </c:scaling>
        <c:delete val="0"/>
        <c:axPos val="l"/>
        <c:majorGridlines>
          <c:spPr>
            <a:ln w="2778">
              <a:noFill/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9481856"/>
        <c:crosses val="autoZero"/>
        <c:crossBetween val="between"/>
      </c:valAx>
      <c:spPr>
        <a:noFill/>
        <a:ln w="25388">
          <a:noFill/>
        </a:ln>
      </c:spPr>
    </c:plotArea>
    <c:legend>
      <c:legendPos val="r"/>
      <c:layout>
        <c:manualLayout>
          <c:xMode val="edge"/>
          <c:yMode val="edge"/>
          <c:x val="3.3257347544261899E-2"/>
          <c:y val="0.92075007100161699"/>
          <c:w val="0.40864403044470465"/>
          <c:h val="6.99177630430797E-2"/>
        </c:manualLayout>
      </c:layout>
      <c:overlay val="0"/>
      <c:spPr>
        <a:noFill/>
        <a:ln w="2778">
          <a:solidFill>
            <a:schemeClr val="bg1">
              <a:alpha val="0"/>
            </a:schemeClr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7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482265363372324E-2"/>
          <c:y val="3.9900566603710691E-2"/>
          <c:w val="0.9199817331804403"/>
          <c:h val="0.80286301522053105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ОПО</c:v>
                </c:pt>
              </c:strCache>
            </c:strRef>
          </c:tx>
          <c:spPr>
            <a:ln w="44450">
              <a:solidFill>
                <a:srgbClr val="0070C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25400"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2.3620887361721712E-2"/>
                  <c:y val="-5.7261230233677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8345064834066055E-2"/>
                  <c:y val="-5.72612302336777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46161537606992E-2"/>
                  <c:y val="4.15055734548012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2046161537606933E-2"/>
                  <c:y val="2.97476206347442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1494516482295618E-3"/>
                  <c:y val="-3.139373402955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2.8345064834066055E-2"/>
                  <c:y val="-3.139373402955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2928780271026796E-3"/>
                  <c:y val="2.974762063474428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3568650457085514E-2"/>
                  <c:y val="-2.59850757323260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7.1694834268641481E-3"/>
                  <c:y val="-1.18755323482576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3016900561183204E-3"/>
                  <c:y val="-1.657871347628041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4</c:v>
                </c:pt>
                <c:pt idx="7">
                  <c:v>3</c:v>
                </c:pt>
                <c:pt idx="8">
                  <c:v>1</c:v>
                </c:pt>
                <c:pt idx="9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энергетика</c:v>
                </c:pt>
              </c:strCache>
            </c:strRef>
          </c:tx>
          <c:spPr>
            <a:ln w="44450">
              <a:solidFill>
                <a:schemeClr val="tx1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2.3620887361721712E-2"/>
                  <c:y val="3.37453245935636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896709889377371E-2"/>
                  <c:y val="4.78546828130207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5195737179995875E-2"/>
                  <c:y val="5.490963966966633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7143571349215E-2"/>
                  <c:y val="4.08000962855978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9368145602869525E-2"/>
                  <c:y val="3.139373402955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3963064627868809E-3"/>
                  <c:y val="-4.6561493167425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7440600547545305E-3"/>
                  <c:y val="-1.86951449838905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layout>
                <c:manualLayout>
                  <c:x val="-4.3016900561183204E-3"/>
                  <c:y val="-9.28878272784505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26</c:v>
                </c:pt>
                <c:pt idx="1">
                  <c:v>30</c:v>
                </c:pt>
                <c:pt idx="2">
                  <c:v>14</c:v>
                </c:pt>
                <c:pt idx="3">
                  <c:v>8</c:v>
                </c:pt>
                <c:pt idx="4">
                  <c:v>6</c:v>
                </c:pt>
                <c:pt idx="5">
                  <c:v>4</c:v>
                </c:pt>
                <c:pt idx="6">
                  <c:v>6</c:v>
                </c:pt>
                <c:pt idx="7">
                  <c:v>5</c:v>
                </c:pt>
                <c:pt idx="8">
                  <c:v>1</c:v>
                </c:pt>
                <c:pt idx="9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ОО</c:v>
                </c:pt>
              </c:strCache>
            </c:strRef>
          </c:tx>
          <c:spPr>
            <a:ln w="44450">
              <a:solidFill>
                <a:srgbClr val="7030A0"/>
              </a:solidFill>
            </a:ln>
            <a:effectLst/>
          </c:spPr>
          <c:marker>
            <c:symbol val="circle"/>
            <c:size val="7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</c:spPr>
          </c:marker>
          <c:dPt>
            <c:idx val="0"/>
            <c:marker>
              <c:spPr>
                <a:solidFill>
                  <a:srgbClr val="FFFF00"/>
                </a:solidFill>
                <a:ln w="19050">
                  <a:solidFill>
                    <a:schemeClr val="bg1"/>
                  </a:solidFill>
                </a:ln>
                <a:effectLst/>
              </c:spPr>
            </c:marker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3.1494516482295618E-3"/>
                  <c:y val="-1.8812724512091251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5747258241147809E-3"/>
                  <c:y val="-2.5867496204125554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3.4643968130525067E-2"/>
                  <c:y val="-2.5867496204125554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Лист1!$D$2:$D$11</c:f>
              <c:numCache>
                <c:formatCode>General</c:formatCode>
                <c:ptCount val="10"/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ФГСН</c:v>
                </c:pt>
              </c:strCache>
            </c:strRef>
          </c:tx>
          <c:spPr>
            <a:ln w="44450">
              <a:solidFill>
                <a:schemeClr val="accent4">
                  <a:lumMod val="75000"/>
                </a:schemeClr>
              </a:solidFill>
            </a:ln>
          </c:spPr>
          <c:marker>
            <c:symbol val="circle"/>
            <c:size val="7"/>
            <c:spPr>
              <a:ln w="25400">
                <a:solidFill>
                  <a:schemeClr val="tx1"/>
                </a:solidFill>
              </a:ln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3.3568650457085514E-2"/>
                  <c:y val="-2.35159056401140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B05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Лист1!$E$2:$E$11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Всего </c:v>
                </c:pt>
              </c:strCache>
            </c:strRef>
          </c:tx>
          <c:spPr>
            <a:ln w="44450">
              <a:solidFill>
                <a:srgbClr val="FF0000"/>
              </a:solidFill>
            </a:ln>
          </c:spPr>
          <c:marker>
            <c:symbol val="circle"/>
            <c:size val="7"/>
            <c:spPr>
              <a:ln>
                <a:solidFill>
                  <a:srgbClr val="FF0000"/>
                </a:solidFill>
              </a:ln>
            </c:spPr>
          </c:marker>
          <c:dLbls>
            <c:dLbl>
              <c:idx val="0"/>
              <c:layout>
                <c:manualLayout>
                  <c:x val="-2.3620887361721712E-2"/>
                  <c:y val="-5.6438173536273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2046161537606905E-2"/>
                  <c:y val="-4.2328630152205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2046161537606933E-2"/>
                  <c:y val="-3.7625449024182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1494516482295618E-3"/>
                  <c:y val="-3.7625449024182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1023080768803466E-2"/>
                  <c:y val="-4.46802207162166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3865216421300976E-2"/>
                  <c:y val="-5.1734992408250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29911310667368E-2"/>
                  <c:y val="-5.173499240825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0011647305674257E-2"/>
                  <c:y val="-3.292226789615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905070168355383E-2"/>
                  <c:y val="-2.5867496204125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0037276797609556E-2"/>
                  <c:y val="-3.2922267896159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Лист1!$F$2:$F$11</c:f>
              <c:numCache>
                <c:formatCode>General</c:formatCode>
                <c:ptCount val="10"/>
                <c:pt idx="0">
                  <c:v>28</c:v>
                </c:pt>
                <c:pt idx="1">
                  <c:v>34</c:v>
                </c:pt>
                <c:pt idx="2">
                  <c:v>21</c:v>
                </c:pt>
                <c:pt idx="3">
                  <c:v>11</c:v>
                </c:pt>
                <c:pt idx="4">
                  <c:v>8</c:v>
                </c:pt>
                <c:pt idx="5">
                  <c:v>9</c:v>
                </c:pt>
                <c:pt idx="6">
                  <c:v>11</c:v>
                </c:pt>
                <c:pt idx="7">
                  <c:v>10</c:v>
                </c:pt>
                <c:pt idx="8">
                  <c:v>2</c:v>
                </c:pt>
                <c:pt idx="9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072896"/>
        <c:axId val="43119744"/>
      </c:lineChart>
      <c:catAx>
        <c:axId val="4307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3119744"/>
        <c:crosses val="autoZero"/>
        <c:auto val="1"/>
        <c:lblAlgn val="ctr"/>
        <c:lblOffset val="100"/>
        <c:noMultiLvlLbl val="0"/>
      </c:catAx>
      <c:valAx>
        <c:axId val="43119744"/>
        <c:scaling>
          <c:orientation val="minMax"/>
          <c:max val="35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072896"/>
        <c:crosses val="autoZero"/>
        <c:crossBetween val="between"/>
        <c:majorUnit val="5"/>
        <c:minorUnit val="1"/>
      </c:valAx>
    </c:plotArea>
    <c:legend>
      <c:legendPos val="b"/>
      <c:layout>
        <c:manualLayout>
          <c:xMode val="edge"/>
          <c:yMode val="edge"/>
          <c:x val="4.9699214968178147E-2"/>
          <c:y val="0.92073547383624044"/>
          <c:w val="0.72117246683521163"/>
          <c:h val="6.5154982779691145E-2"/>
        </c:manualLayout>
      </c:layout>
      <c:overlay val="0"/>
      <c:spPr>
        <a:noFill/>
        <a:ln>
          <a:noFill/>
        </a:ln>
      </c:spPr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zero"/>
    <c:showDLblsOverMax val="0"/>
  </c:chart>
  <c:spPr>
    <a:ln w="63500" cmpd="dbl">
      <a:solidFill>
        <a:srgbClr val="7030A0"/>
      </a:solidFill>
    </a:ln>
    <a:scene3d>
      <a:camera prst="orthographicFront"/>
      <a:lightRig rig="threePt" dir="t"/>
    </a:scene3d>
    <a:sp3d>
      <a:bevelB/>
    </a:sp3d>
  </c:spPr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</c:v>
                </c:pt>
              </c:strCache>
            </c:strRef>
          </c:tx>
          <c:spPr>
            <a:ln w="38100">
              <a:solidFill>
                <a:srgbClr val="FF000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</c:spPr>
          </c:marker>
          <c:dLbls>
            <c:dLbl>
              <c:idx val="5"/>
              <c:layout>
                <c:manualLayout>
                  <c:x val="-1.8109346977319866E-2"/>
                  <c:y val="-6.230187987770478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5747258241147692E-2"/>
                  <c:y val="-4.821524159653256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13</c:v>
                </c:pt>
                <c:pt idx="1">
                  <c:v>27</c:v>
                </c:pt>
                <c:pt idx="2">
                  <c:v>19</c:v>
                </c:pt>
                <c:pt idx="3">
                  <c:v>19</c:v>
                </c:pt>
                <c:pt idx="4">
                  <c:v>14</c:v>
                </c:pt>
                <c:pt idx="5">
                  <c:v>4</c:v>
                </c:pt>
                <c:pt idx="6">
                  <c:v>9</c:v>
                </c:pt>
                <c:pt idx="7">
                  <c:v>7</c:v>
                </c:pt>
                <c:pt idx="8">
                  <c:v>4</c:v>
                </c:pt>
                <c:pt idx="9">
                  <c:v>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ОПО</c:v>
                </c:pt>
              </c:strCache>
            </c:strRef>
          </c:tx>
          <c:spPr>
            <a:ln w="38100">
              <a:solidFill>
                <a:srgbClr val="0070C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</c:spPr>
          </c:marker>
          <c:dLbls>
            <c:dLbl>
              <c:idx val="0"/>
              <c:layout>
                <c:manualLayout>
                  <c:x val="-2.9919790658180838E-2"/>
                  <c:y val="-6.11429177421844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8896709889377371E-2"/>
                  <c:y val="-4.05283251355909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747382235307188E-2"/>
                  <c:y val="-5.60731347310616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047143571349215E-2"/>
                  <c:y val="5.127532727243870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7.8736291205739051E-3"/>
                  <c:y val="4.9534539452326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6609920326312945E-3"/>
                  <c:y val="2.7484319924048844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7.8723891789801129E-4"/>
                  <c:y val="-2.01564905486691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3.4643968130525067E-2"/>
                  <c:y val="-3.195261854021983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delete val="1"/>
            </c:dLbl>
            <c:dLbl>
              <c:idx val="9"/>
              <c:layout>
                <c:manualLayout>
                  <c:x val="-1.5747258241147809E-3"/>
                  <c:y val="-2.05000670921124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Лист1!$C$2:$C$11</c:f>
              <c:numCache>
                <c:formatCode>General</c:formatCode>
                <c:ptCount val="10"/>
                <c:pt idx="0">
                  <c:v>7</c:v>
                </c:pt>
                <c:pt idx="1">
                  <c:v>15</c:v>
                </c:pt>
                <c:pt idx="2">
                  <c:v>12</c:v>
                </c:pt>
                <c:pt idx="3">
                  <c:v>8</c:v>
                </c:pt>
                <c:pt idx="4">
                  <c:v>6</c:v>
                </c:pt>
                <c:pt idx="5">
                  <c:v>3</c:v>
                </c:pt>
                <c:pt idx="6">
                  <c:v>6</c:v>
                </c:pt>
                <c:pt idx="7">
                  <c:v>4</c:v>
                </c:pt>
                <c:pt idx="8">
                  <c:v>3</c:v>
                </c:pt>
                <c:pt idx="9">
                  <c:v>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энергетика</c:v>
                </c:pt>
              </c:strCache>
            </c:strRef>
          </c:tx>
          <c:spPr>
            <a:ln w="38100">
              <a:solidFill>
                <a:schemeClr val="tx1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</c:spPr>
          </c:marker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Lbls>
            <c:dLbl>
              <c:idx val="3"/>
              <c:layout>
                <c:manualLayout>
                  <c:x val="-2.8349032647166188E-2"/>
                  <c:y val="-4.27180169014408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3620887361721712E-2"/>
                  <c:y val="-4.958954777030546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5.4328040931959941E-2"/>
                  <c:y val="-2.015649054866919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7.8737531147332843E-3"/>
                  <c:y val="-2.50810876713554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delete val="1"/>
            </c:dLbl>
            <c:dLbl>
              <c:idx val="8"/>
              <c:layout>
                <c:manualLayout>
                  <c:x val="-4.7241774723442275E-3"/>
                  <c:y val="-4.466495064761924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5747258241147809E-3"/>
                  <c:y val="-9.0475156440049231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Лист1!$D$2:$D$11</c:f>
              <c:numCache>
                <c:formatCode>General</c:formatCode>
                <c:ptCount val="10"/>
                <c:pt idx="0">
                  <c:v>6</c:v>
                </c:pt>
                <c:pt idx="1">
                  <c:v>12</c:v>
                </c:pt>
                <c:pt idx="2">
                  <c:v>7</c:v>
                </c:pt>
                <c:pt idx="3">
                  <c:v>11</c:v>
                </c:pt>
                <c:pt idx="4">
                  <c:v>8</c:v>
                </c:pt>
                <c:pt idx="5">
                  <c:v>1</c:v>
                </c:pt>
                <c:pt idx="6">
                  <c:v>2</c:v>
                </c:pt>
                <c:pt idx="7">
                  <c:v>2</c:v>
                </c:pt>
                <c:pt idx="8">
                  <c:v>1</c:v>
                </c:pt>
                <c:pt idx="9">
                  <c:v>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ОО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circle"/>
            <c:size val="7"/>
            <c:spPr>
              <a:solidFill>
                <a:srgbClr val="FFFF00"/>
              </a:solidFill>
              <a:ln>
                <a:solidFill>
                  <a:srgbClr val="7030A0"/>
                </a:solidFill>
              </a:ln>
            </c:spPr>
          </c:marker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Лист1!$E$2:$E$11</c:f>
              <c:numCache>
                <c:formatCode>General</c:formatCode>
                <c:ptCount val="10"/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ФГСН</c:v>
                </c:pt>
              </c:strCache>
            </c:strRef>
          </c:tx>
          <c:marker>
            <c:symbol val="circle"/>
            <c:size val="7"/>
            <c:spPr>
              <a:solidFill>
                <a:srgbClr val="FFFF00"/>
              </a:solidFill>
            </c:spPr>
          </c:marke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-4.4092323075213748E-2"/>
                  <c:y val="-1.8324082316971996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accent5">
                          <a:lumMod val="75000"/>
                        </a:schemeClr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delete val="1"/>
            </c:dLbl>
            <c:dLbl>
              <c:idx val="9"/>
              <c:delete val="1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Лист1!$A$2:$A$11</c:f>
              <c:numCache>
                <c:formatCode>General</c:formatCode>
                <c:ptCount val="10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</c:numCache>
            </c:numRef>
          </c:cat>
          <c:val>
            <c:numRef>
              <c:f>Лист1!$F$2:$F$11</c:f>
              <c:numCache>
                <c:formatCode>General</c:formatCode>
                <c:ptCount val="10"/>
                <c:pt idx="6">
                  <c:v>0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173376"/>
        <c:axId val="43174912"/>
      </c:lineChart>
      <c:catAx>
        <c:axId val="43173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3174912"/>
        <c:crosses val="autoZero"/>
        <c:auto val="1"/>
        <c:lblAlgn val="ctr"/>
        <c:lblOffset val="100"/>
        <c:noMultiLvlLbl val="0"/>
      </c:catAx>
      <c:valAx>
        <c:axId val="43174912"/>
        <c:scaling>
          <c:orientation val="minMax"/>
          <c:max val="3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3173376"/>
        <c:crosses val="autoZero"/>
        <c:crossBetween val="between"/>
        <c:majorUnit val="5"/>
        <c:minorUnit val="1"/>
      </c:valAx>
    </c:plotArea>
    <c:legend>
      <c:legendPos val="b"/>
      <c:layout/>
      <c:overlay val="0"/>
      <c:spPr>
        <a:noFill/>
        <a:ln>
          <a:noFill/>
        </a:ln>
      </c:spPr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ln w="63500" cmpd="dbl">
      <a:solidFill>
        <a:srgbClr val="7030A0"/>
      </a:solidFill>
    </a:ln>
    <a:scene3d>
      <a:camera prst="orthographicFront"/>
      <a:lightRig rig="threePt" dir="t"/>
    </a:scene3d>
    <a:sp3d>
      <a:bevelB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9606322567932704E-2"/>
          <c:y val="3.6552881600165191E-2"/>
          <c:w val="0.92212096106048058"/>
          <c:h val="0.84374999999999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12 мес. 2018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7814079358058748E-4"/>
                  <c:y val="9.823004817822526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550293154010111E-3"/>
                  <c:y val="7.1192669179493184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4899759565499012E-3"/>
                  <c:y val="6.7566902260992753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6045921522346574E-3"/>
                  <c:y val="-2.804205647136108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689558602503288E-3"/>
                  <c:y val="-1.2846975625043859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1967097995388728E-4"/>
                  <c:y val="3.5335474832728273E-3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0.56420878210439096"/>
                  <c:y val="0.52173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Mode val="edge"/>
                  <c:yMode val="edge"/>
                  <c:x val="0.57249378624689307"/>
                  <c:y val="0.55298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Mode val="edge"/>
                  <c:yMode val="edge"/>
                  <c:x val="0.57249378624689307"/>
                  <c:y val="0.53804347826086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217">
                <a:noFill/>
              </a:ln>
            </c:spPr>
            <c:txPr>
              <a:bodyPr/>
              <a:lstStyle/>
              <a:p>
                <a:pPr>
                  <a:defRPr sz="1204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безопасности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1661</c:v>
                </c:pt>
                <c:pt idx="1">
                  <c:v>525</c:v>
                </c:pt>
                <c:pt idx="2">
                  <c:v>874</c:v>
                </c:pt>
                <c:pt idx="3">
                  <c:v>38</c:v>
                </c:pt>
                <c:pt idx="4">
                  <c:v>207</c:v>
                </c:pt>
                <c:pt idx="5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solidFill>
                <a:srgbClr val="FF0000"/>
              </a:solidFill>
            </c:spPr>
            <c:txPr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безопасности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1659</c:v>
                </c:pt>
                <c:pt idx="1">
                  <c:v>604</c:v>
                </c:pt>
                <c:pt idx="2">
                  <c:v>791</c:v>
                </c:pt>
                <c:pt idx="3">
                  <c:v>64</c:v>
                </c:pt>
                <c:pt idx="4">
                  <c:v>181</c:v>
                </c:pt>
                <c:pt idx="5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658304"/>
        <c:axId val="92733824"/>
      </c:barChart>
      <c:catAx>
        <c:axId val="92658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2733824"/>
        <c:crosses val="autoZero"/>
        <c:auto val="1"/>
        <c:lblAlgn val="ctr"/>
        <c:lblOffset val="50"/>
        <c:noMultiLvlLbl val="0"/>
      </c:catAx>
      <c:valAx>
        <c:axId val="92733824"/>
        <c:scaling>
          <c:orientation val="minMax"/>
        </c:scaling>
        <c:delete val="0"/>
        <c:axPos val="l"/>
        <c:majorGridlines>
          <c:spPr>
            <a:ln w="2778">
              <a:noFill/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92658304"/>
        <c:crosses val="autoZero"/>
        <c:crossBetween val="between"/>
      </c:valAx>
      <c:spPr>
        <a:solidFill>
          <a:schemeClr val="accent2">
            <a:lumMod val="60000"/>
            <a:lumOff val="40000"/>
            <a:alpha val="17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1.9919170406642466E-2"/>
          <c:y val="0.93941440291222367"/>
          <c:w val="0.35613286154787838"/>
          <c:h val="6.0585597087776367E-2"/>
        </c:manualLayout>
      </c:layout>
      <c:overlay val="0"/>
      <c:spPr>
        <a:noFill/>
        <a:ln w="2778">
          <a:solidFill>
            <a:schemeClr val="bg1">
              <a:alpha val="0"/>
            </a:schemeClr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7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9682345236494188E-2"/>
          <c:y val="4.1218964577816847E-2"/>
          <c:w val="0.92212096106048058"/>
          <c:h val="0.843749999999999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Юридических лиц </c:v>
                </c:pt>
              </c:strCache>
            </c:strRef>
          </c:tx>
          <c:spPr>
            <a:solidFill>
              <a:srgbClr val="B939A1"/>
            </a:solidFill>
            <a:ln w="11109">
              <a:solidFill>
                <a:srgbClr val="000000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-9.2974470341869765E-3"/>
                  <c:y val="-1.1422901796588824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8695993946165E-2"/>
                  <c:y val="-2.2128806669485912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4809282197156291E-2"/>
                  <c:y val="-2.1088674314388999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6045921522346574E-3"/>
                  <c:y val="-2.8042056471361088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8689558602503288E-3"/>
                  <c:y val="-1.2846975625043859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0302838468681677E-2"/>
                  <c:y val="-2.4462950382637176E-2"/>
                </c:manualLayout>
              </c:layout>
              <c:spPr>
                <a:solidFill>
                  <a:srgbClr val="FFFF00"/>
                </a:solidFill>
                <a:ln w="22217">
                  <a:noFill/>
                </a:ln>
              </c:spPr>
              <c:txPr>
                <a:bodyPr/>
                <a:lstStyle/>
                <a:p>
                  <a:pPr>
                    <a:defRPr sz="1204" b="1" i="0" u="none" strike="noStrike" baseline="0">
                      <a:solidFill>
                        <a:srgbClr val="0000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0.56420878210439096"/>
                  <c:y val="0.52173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Mode val="edge"/>
                  <c:yMode val="edge"/>
                  <c:x val="0.57249378624689307"/>
                  <c:y val="0.552989130434782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Mode val="edge"/>
                  <c:yMode val="edge"/>
                  <c:x val="0.57249378624689307"/>
                  <c:y val="0.538043478260869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2217">
                <a:noFill/>
              </a:ln>
            </c:spPr>
            <c:txPr>
              <a:bodyPr/>
              <a:lstStyle/>
              <a:p>
                <a:pPr>
                  <a:defRPr sz="1204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безопасности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523</c:v>
                </c:pt>
                <c:pt idx="1">
                  <c:v>156</c:v>
                </c:pt>
                <c:pt idx="2">
                  <c:v>245</c:v>
                </c:pt>
                <c:pt idx="3">
                  <c:v>14</c:v>
                </c:pt>
                <c:pt idx="4">
                  <c:v>98</c:v>
                </c:pt>
                <c:pt idx="5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Должностных лиц 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invertIfNegative val="0"/>
          <c:dLbls>
            <c:spPr>
              <a:solidFill>
                <a:schemeClr val="bg2">
                  <a:lumMod val="75000"/>
                </a:schemeClr>
              </a:solidFill>
            </c:spPr>
            <c:txPr>
              <a:bodyPr/>
              <a:lstStyle/>
              <a:p>
                <a:pPr>
                  <a:defRPr sz="12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Sheet1!$B$1:$G$1</c:f>
              <c:strCache>
                <c:ptCount val="6"/>
                <c:pt idx="0">
                  <c:v>Всего</c:v>
                </c:pt>
                <c:pt idx="1">
                  <c:v>В сфере ПБ</c:v>
                </c:pt>
                <c:pt idx="2">
                  <c:v>В сфере ФГЭН</c:v>
                </c:pt>
                <c:pt idx="3">
                  <c:v>В сфере безопасности ГТС</c:v>
                </c:pt>
                <c:pt idx="4">
                  <c:v>В сфере ФГСН</c:v>
                </c:pt>
                <c:pt idx="5">
                  <c:v>В сфере ТР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867</c:v>
                </c:pt>
                <c:pt idx="1">
                  <c:v>284</c:v>
                </c:pt>
                <c:pt idx="2">
                  <c:v>520</c:v>
                </c:pt>
                <c:pt idx="3">
                  <c:v>49</c:v>
                </c:pt>
                <c:pt idx="4">
                  <c:v>10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687872"/>
        <c:axId val="106697856"/>
      </c:barChart>
      <c:catAx>
        <c:axId val="10668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6697856"/>
        <c:crosses val="autoZero"/>
        <c:auto val="1"/>
        <c:lblAlgn val="ctr"/>
        <c:lblOffset val="50"/>
        <c:noMultiLvlLbl val="0"/>
      </c:catAx>
      <c:valAx>
        <c:axId val="106697856"/>
        <c:scaling>
          <c:orientation val="minMax"/>
        </c:scaling>
        <c:delete val="0"/>
        <c:axPos val="l"/>
        <c:majorGridlines>
          <c:spPr>
            <a:ln w="2778">
              <a:noFill/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277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204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6687872"/>
        <c:crosses val="autoZero"/>
        <c:crossBetween val="between"/>
      </c:valAx>
      <c:spPr>
        <a:solidFill>
          <a:schemeClr val="accent2">
            <a:lumMod val="60000"/>
            <a:lumOff val="40000"/>
            <a:alpha val="17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1.9919170406642466E-2"/>
          <c:y val="0.93941440291222367"/>
          <c:w val="0.23515272412079999"/>
          <c:h val="6.0585597087776367E-2"/>
        </c:manualLayout>
      </c:layout>
      <c:overlay val="0"/>
      <c:spPr>
        <a:noFill/>
        <a:ln w="2778">
          <a:solidFill>
            <a:schemeClr val="bg1">
              <a:alpha val="0"/>
            </a:schemeClr>
          </a:solidFill>
          <a:prstDash val="solid"/>
        </a:ln>
      </c:spPr>
      <c:txPr>
        <a:bodyPr/>
        <a:lstStyle/>
        <a:p>
          <a:pPr>
            <a:defRPr sz="1400" b="1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2274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50"/>
      <c:rotY val="60"/>
      <c:depthPercent val="100"/>
      <c:rAngAx val="0"/>
      <c:perspective val="5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5.8806490054564169E-2"/>
          <c:y val="0.21105038036709373"/>
          <c:w val="0.60532660941237137"/>
          <c:h val="0.709433600944924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Примененные виды административных наказаний</c:v>
                </c:pt>
              </c:strCache>
            </c:strRef>
          </c:tx>
          <c:explosion val="36"/>
          <c:dPt>
            <c:idx val="0"/>
            <c:bubble3D val="0"/>
            <c:explosion val="15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rgbClr val="FFFF00"/>
              </a:solidFill>
            </c:spPr>
          </c:dPt>
          <c:dPt>
            <c:idx val="2"/>
            <c:bubble3D val="0"/>
            <c:spPr>
              <a:solidFill>
                <a:srgbClr val="00FF00"/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7.6938647278185029E-2"/>
                  <c:y val="-0.206268199732193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5041043657622948E-2"/>
                  <c:y val="7.7438215929224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8613041947121179E-2"/>
                  <c:y val="1.0084954010957848E-2"/>
                </c:manualLayout>
              </c:layout>
              <c:spPr/>
              <c:txPr>
                <a:bodyPr/>
                <a:lstStyle/>
                <a:p>
                  <a:pPr>
                    <a:defRPr sz="2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6.1916862486977337E-2"/>
                  <c:y val="6.2843529081564042E-2"/>
                </c:manualLayout>
              </c:layout>
              <c:spPr/>
              <c:txPr>
                <a:bodyPr/>
                <a:lstStyle/>
                <a:p>
                  <a:pPr>
                    <a:defRPr sz="200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штраф</c:v>
                </c:pt>
                <c:pt idx="1">
                  <c:v>предупреждение</c:v>
                </c:pt>
                <c:pt idx="2">
                  <c:v>приостановка</c:v>
                </c:pt>
                <c:pt idx="3">
                  <c:v>предостережения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1413</c:v>
                </c:pt>
                <c:pt idx="1">
                  <c:v>239</c:v>
                </c:pt>
                <c:pt idx="2">
                  <c:v>7</c:v>
                </c:pt>
                <c:pt idx="3">
                  <c:v>152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12 мес. 2018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2.1508450280592128E-2"/>
                  <c:y val="-2.442142378054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508450280592076E-2"/>
                  <c:y val="-2.442142378054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942346965964939E-2"/>
                  <c:y val="-2.9305708536652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Общее количество жалоб</c:v>
                </c:pt>
                <c:pt idx="1">
                  <c:v>Из них выиграно</c:v>
                </c:pt>
                <c:pt idx="2">
                  <c:v>Из них проиграно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282</c:v>
                </c:pt>
                <c:pt idx="1">
                  <c:v>256</c:v>
                </c:pt>
                <c:pt idx="2">
                  <c:v>26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12 мес. 2019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2905070168355251E-2"/>
                  <c:y val="-2.9305708536652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508450280592128E-2"/>
                  <c:y val="-2.19792814024896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2942346965964939E-2"/>
                  <c:y val="-1.9537139024435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aseline="0">
                    <a:latin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Общее количество жалоб</c:v>
                </c:pt>
                <c:pt idx="1">
                  <c:v>Из них выиграно</c:v>
                </c:pt>
                <c:pt idx="2">
                  <c:v>Из них проиграно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166</c:v>
                </c:pt>
                <c:pt idx="1">
                  <c:v>132</c:v>
                </c:pt>
                <c:pt idx="2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7667584"/>
        <c:axId val="167707008"/>
        <c:axId val="0"/>
      </c:bar3DChart>
      <c:catAx>
        <c:axId val="1676675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Times New Roman" panose="02020603050405020304" pitchFamily="18" charset="0"/>
              </a:defRPr>
            </a:pPr>
            <a:endParaRPr lang="ru-RU"/>
          </a:p>
        </c:txPr>
        <c:crossAx val="167707008"/>
        <c:crosses val="autoZero"/>
        <c:auto val="1"/>
        <c:lblAlgn val="ctr"/>
        <c:lblOffset val="100"/>
        <c:noMultiLvlLbl val="0"/>
      </c:catAx>
      <c:valAx>
        <c:axId val="167707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6766758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55471343292485"/>
          <c:y val="0.39085834958864318"/>
          <c:w val="0.17284190645483835"/>
          <c:h val="0.17432473801773418"/>
        </c:manualLayout>
      </c:layout>
      <c:overlay val="0"/>
      <c:txPr>
        <a:bodyPr/>
        <a:lstStyle/>
        <a:p>
          <a:pPr>
            <a:defRPr baseline="0">
              <a:latin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0.18243</cdr:x>
      <cdr:y>0.50415</cdr:y>
    </cdr:from>
    <cdr:to>
      <cdr:x>0.29445</cdr:x>
      <cdr:y>0.67213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89174" y="274434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0.17361</cdr:x>
      <cdr:y>0.46446</cdr:y>
    </cdr:from>
    <cdr:to>
      <cdr:x>0.28563</cdr:x>
      <cdr:y>0.63244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417166" y="252831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0.52646</cdr:x>
      <cdr:y>0.59674</cdr:y>
    </cdr:from>
    <cdr:to>
      <cdr:x>0.67377</cdr:x>
      <cdr:y>0.67611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297486" y="3248397"/>
          <a:ext cx="120243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0.72053</cdr:x>
      <cdr:y>0.78194</cdr:y>
    </cdr:from>
    <cdr:to>
      <cdr:x>0.83255</cdr:x>
      <cdr:y>0.94992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5881662" y="4256509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0.07547</cdr:x>
      <cdr:y>0.44471</cdr:y>
    </cdr:from>
    <cdr:to>
      <cdr:x>0.17925</cdr:x>
      <cdr:y>0.51084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576051" y="2420796"/>
          <a:ext cx="792101" cy="359981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-11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,6%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0.22642</cdr:x>
      <cdr:y>0.59022</cdr:y>
    </cdr:from>
    <cdr:to>
      <cdr:x>0.33962</cdr:x>
      <cdr:y>0.65636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1728192" y="3212881"/>
          <a:ext cx="864039" cy="36003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+17,3%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0.53774</cdr:x>
      <cdr:y>0.7225</cdr:y>
    </cdr:from>
    <cdr:to>
      <cdr:x>0.63208</cdr:x>
      <cdr:y>0.78865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4104488" y="3932956"/>
          <a:ext cx="720048" cy="36009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5,9%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0.68868</cdr:x>
      <cdr:y>0.68282</cdr:y>
    </cdr:from>
    <cdr:to>
      <cdr:x>0.79245</cdr:x>
      <cdr:y>0.74896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5256590" y="3716957"/>
          <a:ext cx="792082" cy="36003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-16,6%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0.84906</cdr:x>
      <cdr:y>0.66959</cdr:y>
    </cdr:from>
    <cdr:to>
      <cdr:x>0.9434</cdr:x>
      <cdr:y>0.73573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6480746" y="3644939"/>
          <a:ext cx="720054" cy="36003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6,9%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0.38679</cdr:x>
      <cdr:y>0.36534</cdr:y>
    </cdr:from>
    <cdr:to>
      <cdr:x>0.49057</cdr:x>
      <cdr:y>0.43149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2952309" y="1988742"/>
          <a:ext cx="792107" cy="36009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5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-23,4%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0.12982</cdr:x>
      <cdr:y>0</cdr:y>
    </cdr:from>
    <cdr:to>
      <cdr:x>0.49974</cdr:x>
      <cdr:y>0.05014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1149821" y="-1340768"/>
          <a:ext cx="3276364" cy="260737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solidFill>
            <a:schemeClr val="accent1">
              <a:shade val="50000"/>
              <a:shade val="75000"/>
              <a:satMod val="125000"/>
              <a:lumMod val="75000"/>
              <a:alpha val="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Снижение </a:t>
          </a:r>
          <a:r>
            <a:rPr lang="ru-RU" sz="1400" kern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количества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дел на </a:t>
          </a:r>
          <a:r>
            <a:rPr lang="en-US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41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0.33312</cdr:x>
      <cdr:y>0.06645</cdr:y>
    </cdr:from>
    <cdr:to>
      <cdr:x>0.58515</cdr:x>
      <cdr:y>0.14619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2950443" y="360040"/>
          <a:ext cx="2232225" cy="43207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solidFill>
            <a:schemeClr val="accent1">
              <a:shade val="50000"/>
              <a:shade val="75000"/>
              <a:satMod val="125000"/>
              <a:lumMod val="75000"/>
              <a:alpha val="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Выиграно в 2019 году </a:t>
          </a:r>
          <a:r>
            <a:rPr lang="en-US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80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0.56889</cdr:x>
      <cdr:y>0.53156</cdr:y>
    </cdr:from>
    <cdr:to>
      <cdr:x>0.83719</cdr:x>
      <cdr:y>0.59801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5038675" y="2880320"/>
          <a:ext cx="2376264" cy="36004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0"/>
          </a:schemeClr>
        </a:solidFill>
        <a:ln xmlns:a="http://schemas.openxmlformats.org/drawingml/2006/main">
          <a:solidFill>
            <a:schemeClr val="accent1">
              <a:shade val="50000"/>
              <a:shade val="75000"/>
              <a:satMod val="125000"/>
              <a:lumMod val="75000"/>
              <a:alpha val="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Проиграно в 2019 году </a:t>
          </a:r>
          <a:r>
            <a:rPr lang="en-US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20</a:t>
          </a:r>
          <a:r>
            <a: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%</a:t>
          </a:r>
          <a:endParaRPr lang="ru-RU" sz="1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1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1" name="AutoShape 2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2" name="AutoShape 3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3" name="AutoShape 4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AutoShape 5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5" name="AutoShape 6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6" name="AutoShape 7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7" name="AutoShape 8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8" name="AutoShape 9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79" name="AutoShape 10"/>
          <p:cNvSpPr>
            <a:spLocks noChangeArrowheads="1"/>
          </p:cNvSpPr>
          <p:nvPr/>
        </p:nvSpPr>
        <p:spPr bwMode="auto">
          <a:xfrm>
            <a:off x="1" y="0"/>
            <a:ext cx="6797675" cy="98742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0" name="Text Box 11"/>
          <p:cNvSpPr txBox="1">
            <a:spLocks noChangeArrowheads="1"/>
          </p:cNvSpPr>
          <p:nvPr/>
        </p:nvSpPr>
        <p:spPr bwMode="auto">
          <a:xfrm>
            <a:off x="2" y="1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1" name="Text Box 12"/>
          <p:cNvSpPr txBox="1">
            <a:spLocks noChangeArrowheads="1"/>
          </p:cNvSpPr>
          <p:nvPr/>
        </p:nvSpPr>
        <p:spPr bwMode="auto">
          <a:xfrm>
            <a:off x="3850445" y="1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382" name="Rectangle 13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2813" y="717550"/>
            <a:ext cx="4956175" cy="3716338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62" name="Rectangle 14"/>
          <p:cNvSpPr>
            <a:spLocks noGrp="1" noChangeArrowheads="1"/>
          </p:cNvSpPr>
          <p:nvPr>
            <p:ph type="body"/>
          </p:nvPr>
        </p:nvSpPr>
        <p:spPr bwMode="auto">
          <a:xfrm>
            <a:off x="679769" y="4690271"/>
            <a:ext cx="5422405" cy="4426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58384" name="Text Box 15"/>
          <p:cNvSpPr txBox="1">
            <a:spLocks noChangeArrowheads="1"/>
          </p:cNvSpPr>
          <p:nvPr/>
        </p:nvSpPr>
        <p:spPr bwMode="auto">
          <a:xfrm>
            <a:off x="2" y="9378824"/>
            <a:ext cx="2945659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/>
          </p:nvPr>
        </p:nvSpPr>
        <p:spPr bwMode="auto">
          <a:xfrm>
            <a:off x="3850443" y="9378825"/>
            <a:ext cx="2929924" cy="47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ea typeface="+mn-ea"/>
                <a:cs typeface="Lucida Sans Unicode" charset="0"/>
              </a:defRPr>
            </a:lvl1pPr>
          </a:lstStyle>
          <a:p>
            <a:pPr>
              <a:defRPr/>
            </a:pPr>
            <a:fld id="{210263D0-9EBA-42F7-BCC6-66AB44A5A5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3462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94EA2C77-1A9A-446A-A401-D48E65D1125F}" type="slidenum">
              <a:rPr lang="ru-RU" smtClean="0">
                <a:solidFill>
                  <a:srgbClr val="000000"/>
                </a:solidFill>
                <a:cs typeface="Lucida Sans Unicode" charset="0"/>
              </a:rPr>
              <a:pPr eaLnBrk="1" hangingPunct="1"/>
              <a:t>1</a:t>
            </a:fld>
            <a:endParaRPr lang="ru-RU" dirty="0" smtClean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59395" name="Text Box 1"/>
          <p:cNvSpPr txBox="1">
            <a:spLocks noChangeArrowheads="1"/>
          </p:cNvSpPr>
          <p:nvPr/>
        </p:nvSpPr>
        <p:spPr bwMode="auto">
          <a:xfrm>
            <a:off x="3850445" y="9378823"/>
            <a:ext cx="2944085" cy="49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8F130DE5-5D99-46C3-BDB7-35C7B6F9A07B}" type="slidenum">
              <a:rPr lang="ru-RU" sz="1200">
                <a:solidFill>
                  <a:srgbClr val="000000"/>
                </a:solidFill>
                <a:cs typeface="Lucida Sans Unicode" charset="0"/>
              </a:rPr>
              <a:pPr algn="r" eaLnBrk="1" hangingPunct="1">
                <a:buClrTx/>
                <a:buFontTx/>
                <a:buNone/>
              </a:pPr>
              <a:t>1</a:t>
            </a:fld>
            <a:endParaRPr lang="ru-RU" sz="1200" dirty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33425"/>
            <a:ext cx="4956175" cy="37179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690269"/>
            <a:ext cx="5438140" cy="44434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210263D0-9EBA-42F7-BCC6-66AB44A5A52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622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/>
            <a:fld id="{485105D0-E563-4EEC-BD8A-1BD1F2515559}" type="slidenum">
              <a:rPr lang="ru-RU" smtClean="0">
                <a:solidFill>
                  <a:srgbClr val="000000"/>
                </a:solidFill>
                <a:cs typeface="Lucida Sans Unicode" charset="0"/>
              </a:rPr>
              <a:pPr eaLnBrk="1" hangingPunct="1"/>
              <a:t>28</a:t>
            </a:fld>
            <a:endParaRPr lang="ru-RU" dirty="0" smtClean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113667" name="Text Box 1"/>
          <p:cNvSpPr txBox="1">
            <a:spLocks noChangeArrowheads="1"/>
          </p:cNvSpPr>
          <p:nvPr/>
        </p:nvSpPr>
        <p:spPr bwMode="auto">
          <a:xfrm>
            <a:off x="3850445" y="9378823"/>
            <a:ext cx="2944085" cy="49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447B63D9-354D-4B44-A3B0-4B3C08ED8AFD}" type="slidenum">
              <a:rPr lang="ru-RU" sz="1200">
                <a:solidFill>
                  <a:srgbClr val="000000"/>
                </a:solidFill>
                <a:cs typeface="Lucida Sans Unicode" charset="0"/>
              </a:rPr>
              <a:pPr algn="r" eaLnBrk="1" hangingPunct="1">
                <a:buClrTx/>
                <a:buFontTx/>
                <a:buNone/>
              </a:pPr>
              <a:t>28</a:t>
            </a:fld>
            <a:endParaRPr lang="ru-RU" sz="1200" dirty="0">
              <a:solidFill>
                <a:srgbClr val="000000"/>
              </a:solidFill>
              <a:cs typeface="Lucida Sans Unicode" charset="0"/>
            </a:endParaRPr>
          </a:p>
        </p:txBody>
      </p:sp>
      <p:sp>
        <p:nvSpPr>
          <p:cNvPr id="1136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0" y="733425"/>
            <a:ext cx="4956175" cy="37179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690269"/>
            <a:ext cx="5438140" cy="44434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82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397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47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6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‹#›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444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92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90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15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75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7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7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31E38E-B4E2-4922-890E-5B0B646520A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BD920C-3C30-44C8-81AB-3751E92B069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58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50DCA3-836D-4B30-A5DA-742677B3207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987E05-F6B5-45C0-BE8E-7B7E6AFAFE2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45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CD13BB-4308-41CA-A1D1-E9521C70AB0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F9BBF5-51FC-43C9-8DB2-B7C62EC01EDB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64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BC8F86-CFC1-40B0-BEF5-654A6C36341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01A8A-2B92-4966-9E14-CE4DEE379C1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5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6D6EC0D-A099-4349-B1FA-EB89439B81EE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EA21B-4EED-4151-A05A-FF99EA92EBB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4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1B05E9-E239-4A59-8D96-44C6388696F8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1955F-1CFA-47EB-8E7C-63A1F02E9F89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80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F8A029-B7C0-467B-984D-4FC642F758B0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663190F-74DF-478C-A7F1-5CF0289BC44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07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6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58D24E-F440-4A44-8B9F-B938B3DEC55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4123AB-055C-4EEA-8B18-A6CEBCB10676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78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69BA72-0B9A-4C97-9A26-6EEAD50C1A75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74965-785B-42AC-A055-E71F26BC2AA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5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E603EF-CF7A-4720-A345-38D6BA88E304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A1FDB2-DA9F-4876-B592-0DF9A68E32C3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15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464EDD-3421-4EB5-A9A6-20BD69B5E30F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0C5A2-781C-451C-AC16-C08C96535E5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38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45E7A-142C-4E2E-A0FC-228FE2EF3275}" type="datetime1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18.02.2020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84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96E98-6413-437B-A35C-4DB3BD8FD46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4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F770D7-9698-4511-A6D2-82CE456CFE08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35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42F63-BA03-4843-AA6E-70AF8D1C2DB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1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EB1119-86B2-49E3-9756-BF497BB58F5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8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D86A9C-47E1-45F9-9727-13EE6B926764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76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49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43B2E-DCC9-4B0D-89F8-B4ADDB162DE2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098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4" y="6381328"/>
            <a:ext cx="7056784" cy="365125"/>
          </a:xfrm>
        </p:spPr>
        <p:txBody>
          <a:bodyPr/>
          <a:lstStyle>
            <a:lvl1pPr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36296" y="6381328"/>
            <a:ext cx="1828800" cy="365125"/>
          </a:xfrm>
        </p:spPr>
        <p:txBody>
          <a:bodyPr/>
          <a:lstStyle>
            <a:lvl1pPr algn="r">
              <a:defRPr sz="1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DFCC552C-BA43-4918-9E37-6CE81FBB94A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51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12858-34F3-4041-9AA3-96404C2C250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89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740A5-433C-4D2C-818D-29B8415D37AC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87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F4EA1-1B42-489A-AC33-39F4F78E5D7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067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50A41-3596-49A2-A103-0F720044B89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81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54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37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17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7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2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678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22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978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17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7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43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59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52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3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7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86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71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81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‹#›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6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253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755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6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8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36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43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94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19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06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767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49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71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39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90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1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/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37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97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94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63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49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107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561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06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21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‹#›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32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89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24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65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55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00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0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66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15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34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070F6-DE24-41EE-9E5B-0754AE965B8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00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618D6-2DC1-4F75-94F4-142C510EF96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86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89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07505" y="6448251"/>
            <a:ext cx="7056784" cy="365125"/>
          </a:xfrm>
        </p:spPr>
        <p:txBody>
          <a:bodyPr/>
          <a:lstStyle/>
          <a:p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</a:t>
            </a:r>
            <a:r>
              <a:rPr lang="ru-RU" altLang="ru-RU" dirty="0" err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Копарейкин</a:t>
            </a:r>
            <a:r>
              <a:rPr lang="ru-RU" altLang="ru-RU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Александр Федорович</a:t>
            </a:r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207696" y="6448251"/>
            <a:ext cx="1828800" cy="365125"/>
          </a:xfrm>
        </p:spPr>
        <p:txBody>
          <a:bodyPr/>
          <a:lstStyle>
            <a:lvl1pPr algn="r">
              <a:defRPr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‹#›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1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5F3E7-EF55-4F36-A8E0-A3EE187C979E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6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B02C1-64CC-46B9-B865-99AA0A60B4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22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FF08A-B406-4D65-A23F-06D4CC44F35B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8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F31FE-8C2A-45C3-90C4-A5BE446A36F7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8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B8E345-5D0E-45D2-82E2-EF6843C8FC11}" type="slidenum">
              <a:rPr lang="ru-RU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59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9349D-94E6-480F-8805-0EA7F235470A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9BC31-5BBE-4753-9244-A6A190C0FE42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37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7F137-12AB-4495-A846-A3DBA5437469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47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3FC29-7350-47FA-9EBF-04866DBC846C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0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46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28.01.13</a:t>
            </a: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952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ACA633-9E6E-41A5-A9C1-63D7D4BED6DA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  <a:latin typeface="Arial" pitchFamily="34" charset="0"/>
                <a:cs typeface="Lucida Sans Unicode" pitchFamily="34" charset="0"/>
              </a:rPr>
              <a:pPr/>
              <a:t>‹#›</a:t>
            </a:fld>
            <a:endParaRPr lang="ru-RU" smtClean="0">
              <a:solidFill>
                <a:prstClr val="black">
                  <a:lumMod val="50000"/>
                  <a:lumOff val="50000"/>
                </a:prstClr>
              </a:solidFill>
              <a:latin typeface="Arial" pitchFamily="34" charset="0"/>
              <a:cs typeface="Lucida Sans Unicod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90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6" r:id="rId1"/>
    <p:sldLayoutId id="2147484207" r:id="rId2"/>
    <p:sldLayoutId id="2147484208" r:id="rId3"/>
    <p:sldLayoutId id="2147484209" r:id="rId4"/>
    <p:sldLayoutId id="2147484210" r:id="rId5"/>
    <p:sldLayoutId id="2147484211" r:id="rId6"/>
    <p:sldLayoutId id="2147484212" r:id="rId7"/>
    <p:sldLayoutId id="2147484213" r:id="rId8"/>
    <p:sldLayoutId id="2147484214" r:id="rId9"/>
    <p:sldLayoutId id="2147484215" r:id="rId10"/>
    <p:sldLayoutId id="214748421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8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  <p:sldLayoutId id="214748422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057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  <p:sldLayoutId id="2147484242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41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95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7" r:id="rId1"/>
    <p:sldLayoutId id="2147484258" r:id="rId2"/>
    <p:sldLayoutId id="2147484259" r:id="rId3"/>
    <p:sldLayoutId id="2147484260" r:id="rId4"/>
    <p:sldLayoutId id="2147484261" r:id="rId5"/>
    <p:sldLayoutId id="2147484262" r:id="rId6"/>
    <p:sldLayoutId id="2147484263" r:id="rId7"/>
    <p:sldLayoutId id="2147484264" r:id="rId8"/>
    <p:sldLayoutId id="2147484265" r:id="rId9"/>
    <p:sldLayoutId id="2147484266" r:id="rId10"/>
    <p:sldLayoutId id="2147484267" r:id="rId11"/>
    <p:sldLayoutId id="2147484268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966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0" r:id="rId1"/>
    <p:sldLayoutId id="2147484271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  <p:sldLayoutId id="2147484281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A91F694-F713-4F7F-A578-B75FAF0AB447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75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3" r:id="rId1"/>
    <p:sldLayoutId id="2147484284" r:id="rId2"/>
    <p:sldLayoutId id="2147484285" r:id="rId3"/>
    <p:sldLayoutId id="2147484286" r:id="rId4"/>
    <p:sldLayoutId id="2147484287" r:id="rId5"/>
    <p:sldLayoutId id="2147484288" r:id="rId6"/>
    <p:sldLayoutId id="2147484289" r:id="rId7"/>
    <p:sldLayoutId id="2147484290" r:id="rId8"/>
    <p:sldLayoutId id="2147484291" r:id="rId9"/>
    <p:sldLayoutId id="2147484292" r:id="rId10"/>
    <p:sldLayoutId id="2147484293" r:id="rId11"/>
    <p:sldLayoutId id="214748429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0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0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539750" y="2130425"/>
            <a:ext cx="7993063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endParaRPr lang="ru-RU" sz="2800" b="1" dirty="0" smtClean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ДОКЛАД</a:t>
            </a: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«О правоприменительной практике 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Дальневосточного управления Ростехнадзора</a:t>
            </a: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за </a:t>
            </a:r>
            <a:r>
              <a:rPr lang="en-US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12 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месяцев 2019 года </a:t>
            </a: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(«как делать нельзя</a:t>
            </a:r>
            <a:r>
              <a:rPr lang="ru-RU" sz="2800" b="1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») </a:t>
            </a:r>
          </a:p>
          <a:p>
            <a:pPr algn="ctr" eaLnBrk="1" hangingPunct="1">
              <a:buClrTx/>
              <a:buFontTx/>
              <a:buNone/>
            </a:pP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  <a:p>
            <a:pPr algn="ctr" eaLnBrk="1" hangingPunct="1">
              <a:buClrTx/>
              <a:buFontTx/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</a:br>
            <a:endParaRPr lang="ru-RU" sz="2800" b="1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1908175" y="260350"/>
            <a:ext cx="709295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spcBef>
                <a:spcPts val="1750"/>
              </a:spcBef>
              <a:buClrTx/>
              <a:buFontTx/>
              <a:buNone/>
            </a:pP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  <a:t>Дальневосточное управление Федеральной службы по экологическому,</a:t>
            </a:r>
            <a:b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ru-RU" sz="2800" b="1" dirty="0">
                <a:solidFill>
                  <a:srgbClr val="000000"/>
                </a:solidFill>
                <a:latin typeface="Times New Roman" pitchFamily="16" charset="0"/>
              </a:rPr>
              <a:t>технологическому и атомному надзору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8E345-5D0E-45D2-82E2-EF6843C8FC1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10473653"/>
              </p:ext>
            </p:extLst>
          </p:nvPr>
        </p:nvGraphicFramePr>
        <p:xfrm>
          <a:off x="755576" y="936199"/>
          <a:ext cx="7632848" cy="5443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289868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Назначено административных наказаний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79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8E345-5D0E-45D2-82E2-EF6843C8FC1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11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86653637"/>
              </p:ext>
            </p:extLst>
          </p:nvPr>
        </p:nvGraphicFramePr>
        <p:xfrm>
          <a:off x="755576" y="936198"/>
          <a:ext cx="7632848" cy="5733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-79464"/>
            <a:ext cx="9144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Количество лиц, привлеченных к административной ответственности в виде административного штрафа                        за </a:t>
            </a:r>
            <a:r>
              <a:rPr lang="en-US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12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 месяцев 2019 года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9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C552C-BA43-4918-9E37-6CE81FBB94AD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725628603"/>
              </p:ext>
            </p:extLst>
          </p:nvPr>
        </p:nvGraphicFramePr>
        <p:xfrm>
          <a:off x="971600" y="476672"/>
          <a:ext cx="7632848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715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352928" cy="108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Типовые и массовые нарушения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sz="2000" b="1" dirty="0">
                <a:solidFill>
                  <a:prstClr val="black"/>
                </a:solidFill>
                <a:latin typeface="Times New Roman"/>
                <a:ea typeface="Calibri"/>
              </a:rPr>
              <a:t>сфере федерального государственного энергетического </a:t>
            </a:r>
            <a:r>
              <a:rPr lang="ru-RU" sz="2000" b="1" dirty="0" smtClean="0">
                <a:solidFill>
                  <a:prstClr val="black"/>
                </a:solidFill>
                <a:latin typeface="Times New Roman"/>
                <a:ea typeface="Calibri"/>
              </a:rPr>
              <a:t>надзора</a:t>
            </a:r>
            <a:endParaRPr lang="ru-RU" sz="2000" dirty="0" smtClean="0">
              <a:solidFill>
                <a:prstClr val="black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возможные мероприятия по их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устранению</a:t>
            </a:r>
            <a:endParaRPr lang="ru-RU" sz="1400" dirty="0">
              <a:solidFill>
                <a:prstClr val="white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13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86407"/>
              </p:ext>
            </p:extLst>
          </p:nvPr>
        </p:nvGraphicFramePr>
        <p:xfrm>
          <a:off x="744322" y="1268760"/>
          <a:ext cx="7943387" cy="5389704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900968"/>
                <a:gridCol w="2078838"/>
                <a:gridCol w="2963581"/>
              </a:tblGrid>
              <a:tr h="442674">
                <a:tc>
                  <a:txBody>
                    <a:bodyPr/>
                    <a:lstStyle/>
                    <a:p>
                      <a:pPr marR="12700" algn="ctr">
                        <a:lnSpc>
                          <a:spcPts val="239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Описание нарушения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ctr">
                        <a:lnSpc>
                          <a:spcPts val="239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Нарушенный НПА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ctr">
                        <a:lnSpc>
                          <a:spcPts val="239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Возможные мероприятия по  устранению нарушений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66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пролетах опор не обеспечен допустимый габарит от деревьев до проводов.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габарит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0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Разрушение маслоприемников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автотрансформаторов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Восстановить маслоприемники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0042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отдельно стоящих деревьев угрожающих падением на провода ВЛ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 чистку просек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7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0042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Отсутствуют или не читаемые бирки на кабелях.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Восстановить бирки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110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40042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Наличие гнезд на траверсах ВЛ.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Очистить траверсы ВЛ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901" marR="439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8978"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Частично отсутствует тепловая изоляция на трубопроводах тепловой сети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п.6.2.25.  Правила технической эксплуатации тепловых энергоустановок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Провести работы по восстановлению изоляции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822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14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07381"/>
              </p:ext>
            </p:extLst>
          </p:nvPr>
        </p:nvGraphicFramePr>
        <p:xfrm>
          <a:off x="683568" y="404661"/>
          <a:ext cx="8064895" cy="609563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026470"/>
                <a:gridCol w="1815540"/>
                <a:gridCol w="3222885"/>
              </a:tblGrid>
              <a:tr h="1094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разработана инструкция по предотвращению и ликвидации аварий.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Разработать инструкцию по предотвращению и ликвидации аварий.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37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 антикоррозионная защита стальных опор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п. 5.7.9. Правила технической эксплуатации электрических станций и сетей Российской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Федерации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Нанести антикоррозийную защиту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Трубопроводы на вводе в здание не присоединены к системе уравнивания потенциалов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Присоединить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трубопроводы к системе уравнивания потенциалов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РЩ, ЩС отсутствуют надписи указывающие назначение присоединений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Обновить или нанести надписи указывающие назначение присоединений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452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заземлены корпуса электрооборудования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6658" marR="566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</a:rPr>
                        <a:t>Правила технической эксплуатации станций и сетей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Заземлить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корпуса электрооборудования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658" marR="5665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22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15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2433"/>
              </p:ext>
            </p:extLst>
          </p:nvPr>
        </p:nvGraphicFramePr>
        <p:xfrm>
          <a:off x="755576" y="332656"/>
          <a:ext cx="7848872" cy="611171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240360"/>
                <a:gridCol w="1800200"/>
                <a:gridCol w="2808312"/>
              </a:tblGrid>
              <a:tr h="970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Отсутствует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ответственный за электрохозяйство и лицо его замещающее, прошедшие проверку знаний в комиссии Ростехнадзора.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технической эксплуатации электроустановок потребителей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Назначить ответственного за электрохозяйство и лицо его замещающее, прошедшие проверку знаний в комиссии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Ростехнадзора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05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Отсутствует электротехнический персонал, подготовленный для эксплуатации электроустановок или договор на эксплуатационное обслуживание электроустановок со специализированной организацией.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технической эксплуатации электроустановок потребителей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Заключить договор или назначить ответственного за электрохозяйство и лицо его замещающее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210">
                <a:tc>
                  <a:txBody>
                    <a:bodyPr/>
                    <a:lstStyle/>
                    <a:p>
                      <a:pPr lvl="0"/>
                      <a:r>
                        <a:rPr lang="ru-RU" sz="1400" i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котельной  допускается работа котлов с отсутствующими предохранительными устройствами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0470" marR="404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технической эксплуатации электроустановок потребителей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Установить на котлы предохранительные устройства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2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 должностных инструкциях персонала отсутствует перечень инструкций и другой нормативно-технической документации, схем установок, знания которых обязательны для персонала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п.2.8.5. </a:t>
                      </a: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Правила технической эксплуатации тепловых энергоустановок 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Внести дополнения в должностные инструкции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Командированный персонал допускается к работам без проведения вводного и первичного инструктажа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40470" marR="404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5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Правила технической эксплуатации электроустановок потребителей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Обеспечить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проведение вводного и первичного инструктажа вновь прибывающего командированного персонала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0470" marR="40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3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16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32"/>
            <a:ext cx="842493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Типовые  нарушения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 сфере промышленной безопасности </a:t>
            </a:r>
          </a:p>
          <a:p>
            <a:pPr indent="4572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возможные мероприятия по их устранению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6662611"/>
              </p:ext>
            </p:extLst>
          </p:nvPr>
        </p:nvGraphicFramePr>
        <p:xfrm>
          <a:off x="467544" y="836712"/>
          <a:ext cx="8280919" cy="5797634"/>
        </p:xfrm>
        <a:graphic>
          <a:graphicData uri="http://schemas.openxmlformats.org/drawingml/2006/table">
            <a:tbl>
              <a:tblPr firstRow="1" firstCol="1" bandRow="1"/>
              <a:tblGrid>
                <a:gridCol w="466050"/>
                <a:gridCol w="3494390"/>
                <a:gridCol w="2398359"/>
                <a:gridCol w="1922120"/>
              </a:tblGrid>
              <a:tr h="203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Перечень нарушений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Наименование нарушенного НТД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Возможные мероприятия по их устранению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28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Работники предприятия не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атестованы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в определённой  области аттестации по промышленной безопасности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1 ст. 9 Федерального закона от 21 июля 1997 года «О промышленной безопасности опасных производственных объектов» Ф3 №116-ФЗ;</a:t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 10а, п. 20 Положения об организации работы по подготовке и аттестации специалистов организаций, поднадзорных Федеральной службе по экологическому, технологическому и атомному надзору от 29.01.2007 №37 (РД 03-19-2007)</a:t>
                      </a:r>
                      <a:b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Пройти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предаттестационную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подготовку и проверку знаний (аттестацию)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37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Отсутствует производственно-дождевая канализация, дождевые воды с открытых площадок сливоналивных эстакад, технологических трубопроводов, открытых насосных агрегатов и из резервуарного парка не отводятся.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Нарушение требований части 1 статьи 9, Федерального закона «О промышленной безопасности опасных производственных объектов» от 21.07.1997 № 116-ФЗ  и п. 7.183 «Правил технической эксплуатации нефтебаз».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Разработать проект. В случае технического перевооружения выполнить экспертизу проекта. Выполнить строительно-монтажные работы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3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24153" marR="2415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Во взрывоопасных зонах  допускается эксплуатация электрооборудования не взрывозащищенного исполнения.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Часть 1, 2 статьи 9 Федерального закона «О промышленной безопасности опасных производственных объектов» от 21.07.1997 № 116-ФЗ; пункт 3.4.3. Правил технической эксплуатации электроустановок потребителей, утвержденных приказом Минэнерго России от 13.01.2003 № 6.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допускать эксплуатацию во взрывоопасных зонах электрооборудования не взрывозащищённого исполнения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206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17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646695"/>
              </p:ext>
            </p:extLst>
          </p:nvPr>
        </p:nvGraphicFramePr>
        <p:xfrm>
          <a:off x="467544" y="404664"/>
          <a:ext cx="8136904" cy="5904656"/>
        </p:xfrm>
        <a:graphic>
          <a:graphicData uri="http://schemas.openxmlformats.org/drawingml/2006/table">
            <a:tbl>
              <a:tblPr firstRow="1" firstCol="1" bandRow="1"/>
              <a:tblGrid>
                <a:gridCol w="360040"/>
                <a:gridCol w="2664296"/>
                <a:gridCol w="2952328"/>
                <a:gridCol w="2160240"/>
              </a:tblGrid>
              <a:tr h="1368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94" marR="424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Отсутствуют положительные заключения экспертизы промышленной безопасности на технические устройства фактический срок службы которых превышает установленный заводом изготовителем ресурс.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Нарушения требований части 1 статьи 9, части 2 статьи 7, части 1 статьи 13 Федерального закона «О промышленной безопасности опасных производственных объектов» от 21.07.1997 №116-ФЗ.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мероприятия по продлению срока службы или вывести из эксплуатации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1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94" marR="424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и ремонт технологического оборудования складов, нефтебаз проводят работники не имеющие право на обслуживание данного вида оборудования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Нарушение части 1 статьи 9, Федерального закона «О промышленной безопасности опасных производственных объектов» от 21.07.1997 № 116-ФЗ  и пункта 2.10 «Правил технической эксплуатации нефтебаз».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обучение персонала в учебных центрах, заведениях.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61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94" marR="424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Заключения экспертизы промышленной безопасности выданы на технолгическое оборудование, с условием выполнения мероприятий, однако мероприятия не выполнены, а оборудование  эксплуатируется.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Нарушение требований части  2 статьи 7, части 1 статьи 9, части 1 статьи 13 Федерального закона «О промышленной безопасности опасных производственных объектов» от 21.07.1997 № 116-ФЗ.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мероприятия определённые экспертизой промышленной безопасности технических устройств.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4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94" marR="424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Помещения насосных станций для перекачки нефтепродуктов  не оснащены приборами сигнализации загазованности воздушной среды.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Нарушение требований части 1 статьи 9 Федерального закона «О промышленной безопасности опасных производственных объектов» от 21.07.1997 № 116-ФЗ  и п. 7.88 «Правил технической эксплуатации нефтебаз».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Разработать проект. В случае технического перевооружения выполнить экспертизу проекта. Выполнить монтажные работы.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494" marR="4249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Редукционные головки резервуарных газовых установок эксплуатируются с истекшим сроком  службы без проведения диагностирования.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п.54, ФНиП Правила безопас ности для объектов, использующих СУГ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диагностирование.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62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18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653450"/>
              </p:ext>
            </p:extLst>
          </p:nvPr>
        </p:nvGraphicFramePr>
        <p:xfrm>
          <a:off x="35496" y="116632"/>
          <a:ext cx="9001000" cy="6349320"/>
        </p:xfrm>
        <a:graphic>
          <a:graphicData uri="http://schemas.openxmlformats.org/drawingml/2006/table">
            <a:tbl>
              <a:tblPr firstRow="1" firstCol="1" bandRow="1"/>
              <a:tblGrid>
                <a:gridCol w="504056"/>
                <a:gridCol w="3567360"/>
                <a:gridCol w="3417416"/>
                <a:gridCol w="1512168"/>
              </a:tblGrid>
              <a:tr h="15121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</a:t>
                      </a:r>
                      <a:endParaRPr lang="ru-RU" sz="13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273" marR="5527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 заключен договор с профессиональным аварийно-спасательным формированием на обслуживание опасных производственных объектов, в целях обеспечения готовности к действиям по локализации и ликвидации последствий аварии.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Нарушение допускается массово при эксплуатации ОПО 4 класса опасности.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абз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3 ч. 1. ст. 10. Федерального закона «О промышленной безопасности опасных производственных объектов» от 21.07.1997 № 116-ФЗ.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Заключить договор.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10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273" marR="5527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Ответственные лица не аттестованы в области специальных требований промышленной безопасности.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абз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3. ч. 2. ст. 9. Федерального закона «О промышленной безопасности опасных производственных объектов» от 21.07.1997 № 116-ФЗ. </a:t>
                      </a: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п.п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12, 20 Положения об организации работы по подготовке и аттестации специалистов организаций, поднадзорных Федеральной службе по экологическому, технологическому и атомному надзору РД-03-19-2007.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Провести аттестацию не позднее 1 месяца с момента назначения на должность.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871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11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273" marR="5527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Положение о производственном контроле за соблюдением требований промышленной безопасности на опасных производственных объектах не соответствует требованиям пункта 3_1. «Правил организации и осуществления производственного контроля за соблюдением требований промышленной безопасности на опасном производственном объекте», утв. постановлением Правительства Российской Федерации от 10 марта 1999 года № 263.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пункт 3_1. «Правил организации и осуществления производственного контроля за соблюдением требований промышленной безопасности на опасном производственном объекте», утв. постановлением Правительства Российской Федерации от 10 марта 1999 года № 263.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Переработать положение о производственном контроле в соответствии с установленными требованиями.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62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12</a:t>
                      </a:r>
                      <a:endParaRPr lang="ru-RU" sz="13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5273" marR="5527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организациях, эксплуатирующих опасные производственные объекты, не разработана и не утверждена руководством предприятия инструкция специалиста ответственного за осуществление производственного контроля.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п.п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 «е» п. 218 Федеральных норм и правил в области промышленной безопасности "Правила промышленной безопасности опасных производственных объектов, на которых используется оборудование, работающее под избыточным давлением" (утв. Приказом </a:t>
                      </a:r>
                      <a:r>
                        <a:rPr lang="ru-RU" sz="12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Ростехнадзора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от 25.04.2014 №116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127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Разработать инструкцию, утвердить руководителем и выдать под роспись должностному лицу.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42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19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48953"/>
              </p:ext>
            </p:extLst>
          </p:nvPr>
        </p:nvGraphicFramePr>
        <p:xfrm>
          <a:off x="539552" y="1302544"/>
          <a:ext cx="8208912" cy="4358704"/>
        </p:xfrm>
        <a:graphic>
          <a:graphicData uri="http://schemas.openxmlformats.org/drawingml/2006/table">
            <a:tbl>
              <a:tblPr/>
              <a:tblGrid>
                <a:gridCol w="504056"/>
                <a:gridCol w="6696744"/>
                <a:gridCol w="1008112"/>
              </a:tblGrid>
              <a:tr h="163711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показателей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 по Управлению</a:t>
                      </a:r>
                    </a:p>
                  </a:txBody>
                  <a:tcPr marL="9525" marR="9525" marT="9525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3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Количество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организаций обязанных представить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сведения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0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Количество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организаций не представивших сведения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331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7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по объективным причинам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204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4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без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причин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127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 Количество организаций представивших сведения с нарушением срока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3568" y="332656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СВЕДЕНИЙ </a:t>
            </a:r>
          </a:p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ОРГАНИЗАЦИИ 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61801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Руководитель Дальневосточного управления Ростехнадзора Копарейкин Александр Федорович</a:t>
            </a:r>
            <a:endParaRPr 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pic>
        <p:nvPicPr>
          <p:cNvPr id="6" name="Picture 3" descr="O:\Карасик\От Долина\Ростехнадзо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03502"/>
            <a:ext cx="4589784" cy="5045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9388" y="765175"/>
            <a:ext cx="3527425" cy="6003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1600" b="1" i="1" dirty="0">
                <a:solidFill>
                  <a:srgbClr val="000000"/>
                </a:solidFill>
                <a:latin typeface="Times New Roman" pitchFamily="16" charset="0"/>
              </a:rPr>
              <a:t>Управление осуществляет свои надзорные и разрешительные функции на территории  </a:t>
            </a:r>
            <a:r>
              <a:rPr lang="ru-RU" sz="1600" b="1" i="1" dirty="0" smtClean="0">
                <a:solidFill>
                  <a:srgbClr val="000000"/>
                </a:solidFill>
                <a:latin typeface="Times New Roman" pitchFamily="16" charset="0"/>
              </a:rPr>
              <a:t>6 </a:t>
            </a:r>
            <a:r>
              <a:rPr lang="ru-RU" sz="1600" b="1" i="1" dirty="0">
                <a:solidFill>
                  <a:srgbClr val="000000"/>
                </a:solidFill>
                <a:latin typeface="Times New Roman" pitchFamily="16" charset="0"/>
              </a:rPr>
              <a:t>субъектов Российской Федерации</a:t>
            </a:r>
          </a:p>
          <a:p>
            <a:pPr eaLnBrk="1" hangingPunct="1">
              <a:buClrTx/>
              <a:buFontTx/>
              <a:buNone/>
            </a:pPr>
            <a:r>
              <a:rPr lang="ru-RU" sz="1600" b="1" i="1" dirty="0" smtClean="0">
                <a:solidFill>
                  <a:srgbClr val="000000"/>
                </a:solidFill>
                <a:latin typeface="Times New Roman" pitchFamily="16" charset="0"/>
              </a:rPr>
              <a:t>(на площади 2572,6 </a:t>
            </a:r>
            <a:r>
              <a:rPr lang="ru-RU" sz="1600" b="1" i="1" dirty="0">
                <a:solidFill>
                  <a:srgbClr val="000000"/>
                </a:solidFill>
                <a:latin typeface="Times New Roman" pitchFamily="16" charset="0"/>
              </a:rPr>
              <a:t>тыс. кв. км.):</a:t>
            </a:r>
          </a:p>
          <a:p>
            <a:pPr algn="just" eaLnBrk="1" hangingPunct="1">
              <a:buClrTx/>
              <a:buFontTx/>
              <a:buNone/>
            </a:pPr>
            <a:endParaRPr lang="ru-RU" sz="800" dirty="0">
              <a:solidFill>
                <a:srgbClr val="000000"/>
              </a:solidFill>
              <a:latin typeface="Times New Roman" pitchFamily="16" charset="0"/>
            </a:endParaRPr>
          </a:p>
          <a:p>
            <a:pPr algn="just" eaLnBrk="1" hangingPunct="1"/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Хабаровского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края 787,0 тыс. кв. км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.);</a:t>
            </a:r>
            <a:endParaRPr lang="ru-RU" dirty="0">
              <a:solidFill>
                <a:srgbClr val="000000"/>
              </a:solidFill>
              <a:latin typeface="Times New Roman" pitchFamily="16" charset="0"/>
            </a:endParaRPr>
          </a:p>
          <a:p>
            <a:pPr algn="just" eaLnBrk="1" hangingPunct="1"/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Приморского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края 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165,9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тыс. кв. км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.;</a:t>
            </a:r>
          </a:p>
          <a:p>
            <a:pPr algn="just" eaLnBrk="1" hangingPunct="1"/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Камчатского края – 464 тыс.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6" charset="0"/>
              </a:rPr>
              <a:t>кв.км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;</a:t>
            </a:r>
            <a:endParaRPr lang="ru-RU" sz="800" dirty="0">
              <a:solidFill>
                <a:srgbClr val="000000"/>
              </a:solidFill>
              <a:latin typeface="Times New Roman" pitchFamily="16" charset="0"/>
            </a:endParaRPr>
          </a:p>
          <a:p>
            <a:pPr algn="just" eaLnBrk="1" hangingPunct="1"/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Амурской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области 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- 361,9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тыс. кв. км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.;</a:t>
            </a:r>
            <a:endParaRPr lang="ru-RU" sz="800" dirty="0">
              <a:solidFill>
                <a:srgbClr val="000000"/>
              </a:solidFill>
              <a:latin typeface="Times New Roman" pitchFamily="16" charset="0"/>
            </a:endParaRPr>
          </a:p>
          <a:p>
            <a:pPr algn="just" eaLnBrk="1" hangingPunct="1">
              <a:buFont typeface="Times New Roman" pitchFamily="16" charset="0"/>
              <a:buChar char="-"/>
            </a:pP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 Еврейской автономной области         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 36,3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тыс. кв. км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. </a:t>
            </a:r>
          </a:p>
          <a:p>
            <a:pPr algn="just" eaLnBrk="1" hangingPunct="1">
              <a:buFont typeface="Times New Roman" pitchFamily="16" charset="0"/>
              <a:buChar char="-"/>
            </a:pP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 Чукотского автономного округа – 721,5 тыс. кв. км.</a:t>
            </a:r>
            <a:endParaRPr lang="ru-RU" sz="800" dirty="0">
              <a:solidFill>
                <a:srgbClr val="000000"/>
              </a:solidFill>
              <a:latin typeface="Times New Roman" pitchFamily="16" charset="0"/>
            </a:endParaRPr>
          </a:p>
          <a:p>
            <a:pPr algn="just" eaLnBrk="1" hangingPunct="1">
              <a:buClrTx/>
              <a:buFontTx/>
              <a:buNone/>
            </a:pPr>
            <a:r>
              <a:rPr lang="ru-RU" b="1" i="1" dirty="0">
                <a:solidFill>
                  <a:srgbClr val="000000"/>
                </a:solidFill>
                <a:latin typeface="Times New Roman" pitchFamily="16" charset="0"/>
              </a:rPr>
              <a:t>Транспортное плечо:</a:t>
            </a:r>
          </a:p>
          <a:p>
            <a:pPr algn="just" eaLnBrk="1" hangingPunct="1">
              <a:buFont typeface="Times New Roman" pitchFamily="16" charset="0"/>
              <a:buChar char="-"/>
            </a:pP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 с севера на юг - около 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4000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км.</a:t>
            </a:r>
          </a:p>
          <a:p>
            <a:pPr algn="just" eaLnBrk="1" hangingPunct="1">
              <a:buFont typeface="Times New Roman" pitchFamily="16" charset="0"/>
              <a:buChar char="-"/>
            </a:pP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 с запада на восток - около </a:t>
            </a:r>
            <a:r>
              <a:rPr lang="ru-RU" dirty="0" smtClean="0">
                <a:solidFill>
                  <a:srgbClr val="000000"/>
                </a:solidFill>
                <a:latin typeface="Times New Roman" pitchFamily="16" charset="0"/>
              </a:rPr>
              <a:t>3600 </a:t>
            </a:r>
            <a:r>
              <a:rPr lang="ru-RU" dirty="0">
                <a:solidFill>
                  <a:srgbClr val="000000"/>
                </a:solidFill>
                <a:latin typeface="Times New Roman" pitchFamily="16" charset="0"/>
              </a:rPr>
              <a:t>км.</a:t>
            </a: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1691680" y="260350"/>
            <a:ext cx="54006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360">
                  <a:solidFill>
                    <a:srgbClr val="000000"/>
                  </a:solidFill>
                  <a:miter lim="800000"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Дальневосточное управление Ростехнадзора</a:t>
            </a: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3851275" y="908050"/>
            <a:ext cx="1588" cy="5038725"/>
          </a:xfrm>
          <a:prstGeom prst="line">
            <a:avLst/>
          </a:prstGeom>
          <a:noFill/>
          <a:ln w="1908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 flipV="1">
            <a:off x="3851275" y="5950744"/>
            <a:ext cx="4590429" cy="0"/>
          </a:xfrm>
          <a:prstGeom prst="line">
            <a:avLst/>
          </a:prstGeom>
          <a:noFill/>
          <a:ln w="19080">
            <a:solidFill>
              <a:srgbClr val="000000"/>
            </a:solidFill>
            <a:miter lim="800000"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4499992" y="5589588"/>
            <a:ext cx="1371251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около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3000 </a:t>
            </a: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км.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 rot="16200000">
            <a:off x="3367022" y="2054028"/>
            <a:ext cx="1420943" cy="30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Около </a:t>
            </a:r>
            <a:r>
              <a:rPr lang="ru-RU" sz="1400" b="1" dirty="0" smtClean="0">
                <a:solidFill>
                  <a:srgbClr val="000000"/>
                </a:solidFill>
                <a:latin typeface="Times New Roman" pitchFamily="16" charset="0"/>
              </a:rPr>
              <a:t>2300 </a:t>
            </a:r>
            <a:r>
              <a:rPr lang="ru-RU" sz="1400" b="1" dirty="0">
                <a:solidFill>
                  <a:srgbClr val="000000"/>
                </a:solidFill>
                <a:latin typeface="Times New Roman" pitchFamily="16" charset="0"/>
              </a:rPr>
              <a:t>км.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2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68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632684"/>
              </p:ext>
            </p:extLst>
          </p:nvPr>
        </p:nvGraphicFramePr>
        <p:xfrm>
          <a:off x="467545" y="908720"/>
          <a:ext cx="8280919" cy="5572467"/>
        </p:xfrm>
        <a:graphic>
          <a:graphicData uri="http://schemas.openxmlformats.org/drawingml/2006/table">
            <a:tbl>
              <a:tblPr firstRow="1" firstCol="1" bandRow="1"/>
              <a:tblGrid>
                <a:gridCol w="360040"/>
                <a:gridCol w="2119011"/>
                <a:gridCol w="3209617"/>
                <a:gridCol w="2592251"/>
              </a:tblGrid>
              <a:tr h="2732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Перечень нарушений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нарушенного НТД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Возможные мероприятия по их устранению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14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обеспечено вынесение в натуру пикетажа на линейных гидротехнических сооружениях (дамбах)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9 Федерального закона от 21.07.1997 № 117-ФЗ «О безопасности гидротехнических сооружений»;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п.15.4 «Правил технической эксплуатации сооружений инженерной защиты», утв. Приказом Минстроя РФ от  29.12.1995 №17-139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Установить пикетажа на линейных гидротехнических сооружениях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8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обеспечено боковое уплотнение затворов на  регуляторах польдера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ст.9 ФЗ № 117-ФЗ от 21.07.1997;  п. 5.1 «Правил технической эксплуатации сооружений инженерной защиты», утв. Приказом Минстроя РФ от 29.12.95 №17-139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Заменить боковое уплотнение затворов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4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установлены водомерные рейки для контроля уровней воды в аванкамере насосных станций и оголовках регуляторов польдера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9 ФЗ № 117-ФЗ от 21.07.1997; п.15.4. «Правил технической эксплуатации сооружений инженерной защиты», утв. Приказом Минстроя РФ от 29.12.1995 №17-139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Организовать установку водомерных реек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03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осуществлено страхование гражданской ответственности за причиненный вред в результате аварии ГТС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9 ФЗ от 21.07.1997 №117; ст. 4 и ст. 5 ФЗ от 27.07.2010 №225 "Об обязательном страховании гражданской ответственности владельца опасного объекта за причинение вреда в результате аварии опасного объекта"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Заключить договора страхования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1697" marR="3169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78368" y="0"/>
            <a:ext cx="8424936" cy="687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Типовые и массовые нарушения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на объектах ГТС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/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и возможные мероприятия по их устранению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20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979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474506"/>
              </p:ext>
            </p:extLst>
          </p:nvPr>
        </p:nvGraphicFramePr>
        <p:xfrm>
          <a:off x="395536" y="260648"/>
          <a:ext cx="8352928" cy="6250192"/>
        </p:xfrm>
        <a:graphic>
          <a:graphicData uri="http://schemas.openxmlformats.org/drawingml/2006/table">
            <a:tbl>
              <a:tblPr firstRow="1" firstCol="1" bandRow="1"/>
              <a:tblGrid>
                <a:gridCol w="360039"/>
                <a:gridCol w="2140569"/>
                <a:gridCol w="3237529"/>
                <a:gridCol w="2614791"/>
              </a:tblGrid>
              <a:tr h="853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разработан и не согласован План ликвидации аварий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8, 9 ФЗ № 117-ФЗ от 21.07.1997; п. 5.11 «Правил технической эксплуатации сооружений инженерной защиты», утв. Приказом Минстроя РФ от 29.12.1995 №17-139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Разработь</a:t>
                      </a: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и  согласовать План ликвидации аварий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7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определено лицо ответственное за эксплуатацию  гидротехнических сооружений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Правила технической эксплуатации сооружений инженерной защиты, утв. Приказом Минстроя РФ от 29.12.95 №17-139, ст.9 ФЗ № 117-ФЗ от 21.07.97, пр. Ростехнадзора от 29.01.2007 № 37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Назначить приказом по организации лицо ответственное за эксплуатацию  гидротехнических сооружений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9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ведется мониторинг за состоянием гидротехнических сооружений с регистрацией результатов работы в журналах установленной формы 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ст.9 ФЗ № 117-ФЗ от 21.07.97, РД 03-417-01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Вести мониторинг за состоянием гидротехнических сооружений с регистрацией результатов работы в журналах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Расчет размера вреда в результате аварии гидротехнических сооружений не разработан и не согласован в Правительстве Хабаровского края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пр. МЧС России № 482 и Госгортехнадзора России № 175-а от 18.08.2003, пр. Минприроды России от 13.04.2009 № 87, ФЗ № 226-ФЗ от 27.07.2010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Произвести расчет размера вреда в соответствии с Приказом Ростехнадзора №120 от 29.03.2016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7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откорректированы Правила эксплуатации ГТС хвостохранилища в связи с внесёнными изменениями в конструкцию хвостохранилища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ст.9, абзац 3 Федерального закона от 21.07.1997 № 117-ФЗ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«О безопасности гидротехнических сооружений».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Откорректировать Правила эксплуатации ГТС хвостохранилища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8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проведено обучение и  аттестация персонала, ответственного за эксплуатацию ГТС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9 Федерального закона от 21.07.1997 №117-ФЗ «О безопасности гидротехнических сооружений», приказ Ростехнадзора от 29.01.2007 №37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Провести обучение и  аттестация персонала, ответственного за эксплуатацию ГТС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3126" marR="2312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21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95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672111"/>
              </p:ext>
            </p:extLst>
          </p:nvPr>
        </p:nvGraphicFramePr>
        <p:xfrm>
          <a:off x="251520" y="260648"/>
          <a:ext cx="8568950" cy="6264697"/>
        </p:xfrm>
        <a:graphic>
          <a:graphicData uri="http://schemas.openxmlformats.org/drawingml/2006/table">
            <a:tbl>
              <a:tblPr firstRow="1" firstCol="1" bandRow="1"/>
              <a:tblGrid>
                <a:gridCol w="360039"/>
                <a:gridCol w="2205241"/>
                <a:gridCol w="3321256"/>
                <a:gridCol w="2682414"/>
              </a:tblGrid>
              <a:tr h="93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проведено обучение и  аттестация персонала, ответственного за эксплуатацию ГТС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 9 Федерального закона от 21.07.1997 №117-ФЗ «О безопасности гидротехнических сооружений», приказ Ростехнадзора от 29.01.2007 №37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Провести обучение и  аттестация персонала, ответственного за эксплуатацию ГТС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0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представлен план-график заполнения намывного накопителя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ПБ 03-438-02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п.8.1.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Разработать и согласовать план-график заполнения намывного накопителя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61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декларацию безопасности ГТС хвостохранилища  внести изменения по уточнению критериев безопасности в связи с изменением конструкции хвостохранилища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ст.9, абзац 3 Федерального закона от 21.07.1997 № 117-ФЗ </a:t>
                      </a:r>
                      <a:b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«О безопасности гидротехнических сооружений».</a:t>
                      </a:r>
                      <a:b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Раздел XXI</a:t>
                      </a:r>
                      <a:r>
                        <a:rPr lang="ru-RU" sz="1200" dirty="0" smtClean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, абзац </a:t>
                      </a: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 </a:t>
                      </a:r>
                      <a:b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ПБ 03-438-02 «Правила безопасности гидротехнических сооружений накопителей жидких промышленных отходов»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декларацию безопасности ГТС </a:t>
                      </a:r>
                      <a:r>
                        <a:rPr lang="ru-RU" sz="1200" dirty="0" err="1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хвостохранилища</a:t>
                      </a: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внести изменения по уточнению критериев безопасности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беспечиена  длина надводного пляжа в хвостохранилище в соответствии с  нормами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 8.17 ПБ 03-438-02 «Правила безопасности гидротехнических сооружений накопителей жидких промышленных отходов»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Обеспечить поддержание длины надводного пляжа в </a:t>
                      </a:r>
                      <a:r>
                        <a:rPr lang="ru-RU" sz="1200" dirty="0" err="1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хвостохранилище</a:t>
                      </a:r>
                      <a:r>
                        <a:rPr lang="ru-RU" sz="1200" dirty="0">
                          <a:solidFill>
                            <a:srgbClr val="00000A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в соответствии с  нормами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7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обновлены сведения по ГТС в Российском регистре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п.1 ст.3 Федерального закона  РФ от 03.07.2016 № 255 ФЗ </a:t>
                      </a:r>
                      <a:b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«О внесении изменений в федеральный закон «О безопасности гидротехнических сооружений»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Обновить сведения по ГТС в Российском регистре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632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проведена индексация размера финансового обеспечения ответственности за вред в результате аварии  ГТС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18.12.2001 № 876 п.7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Провести индексацию размера финансового обеспечения ответственности за вред в результате аварии  ГТС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329" marR="283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22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93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Типовые и массовые нарушения в сфере федерального государственного строительного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надзора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возможные мероприятия по их устранению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890552"/>
              </p:ext>
            </p:extLst>
          </p:nvPr>
        </p:nvGraphicFramePr>
        <p:xfrm>
          <a:off x="539552" y="836712"/>
          <a:ext cx="8280920" cy="5682506"/>
        </p:xfrm>
        <a:graphic>
          <a:graphicData uri="http://schemas.openxmlformats.org/drawingml/2006/table">
            <a:tbl>
              <a:tblPr firstRow="1" firstCol="1" bandRow="1"/>
              <a:tblGrid>
                <a:gridCol w="499377"/>
                <a:gridCol w="1943454"/>
                <a:gridCol w="2189712"/>
                <a:gridCol w="3648377"/>
              </a:tblGrid>
              <a:tr h="422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№ п/п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Перечень нарушений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Наименование нарушенного НТД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Возможные мероприятия по их устранению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03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Мероприятия по строительному контролю застройщиком и лицом, осуществляющим строительство не фиксируются актами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РФ, Положение о проведении строительного контроля при осуществлении строительства, реконструкции и капитального ремонта объектов капитального строительства, утверждено постановлением Правительства РФ  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от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.06.2010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года N 468.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Организация застройщиком и лицом, осуществляющим строительство работы по оформлению актов по осуществлению строительного контроля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32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Нарушение сроков направления извещений о сроках завершения работ, подлежащих проверке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РФ, РД-11-04-2006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случае не соответствия даты фактического окончания работ, подлежащих проверке органом государственного строительного надзора и даты окончания таких работ, указанных в программе проверок, разработанной органом государственного строительного надзора и направленной в адрес застройщика, застройщику или лицу, осуществляющему строительство необходимо направлять в адрес органа государственного строительного надзора извещение о сроках завершения работ, подлежащих проверке с указанием фактической даты окончания таких работ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4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Эксплуатация объекта капитального строительства без разрешения на ввод в эксплуатацию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Организации, эксплуатирующей объект необходимо остановить эксплуатацию и организовать работу по получению разрешения на ввод в эксплуатацию этого объекта.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667" marR="2766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23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4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688939"/>
              </p:ext>
            </p:extLst>
          </p:nvPr>
        </p:nvGraphicFramePr>
        <p:xfrm>
          <a:off x="467544" y="188640"/>
          <a:ext cx="8424936" cy="6322805"/>
        </p:xfrm>
        <a:graphic>
          <a:graphicData uri="http://schemas.openxmlformats.org/drawingml/2006/table">
            <a:tbl>
              <a:tblPr firstRow="1" firstCol="1" bandRow="1"/>
              <a:tblGrid>
                <a:gridCol w="360040"/>
                <a:gridCol w="1944216"/>
                <a:gridCol w="1800200"/>
                <a:gridCol w="4320480"/>
              </a:tblGrid>
              <a:tr h="123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Направление извещения об окончании строительства, реконструкции до полного завершения строительно-монтажных работ на объекте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РФ, </a:t>
                      </a:r>
                      <a:endParaRPr lang="ru-RU" sz="1200" dirty="0" smtClean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РД-11-04-2006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Перед направлением в орган государственного строительного надзора извещения об окончании строительства, реконстркуции, застройщику необходимо проверить полноту выполненных работ на соответствие требований проектной документации, а так же полноту оформления исполнительной документации, общих и специальных журналов работ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85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Выполнение строительно-монтажных работ с отступлением от требований проектной документации, либо по проектной документации с внесенными в нее изменениями и не утвержденной застройщиком вновь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случае, возникшей во время строительства, необходимости отступления от проектной документации, подрядчику необходимо направить в адрес застройщика официальное обращение о не необходимости внесения таких изменений. В случае принятия застройщиком необходимости таких изменений, застройщик направляет техническое задание в адрес организации, разработавшей проект для внесения в него соответствующих изменений. После внесения изменений, утвердить откорректированную проектную документацию и направить экземпляр подрядной организации для начала производства работ.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130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исполнение в срок предписаний об устранении нарушений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РД-11-04-2006, Кодекс Российской Федерации об административных правонарушениях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Организации, получившей предписание об устранении нарушений, необходимо </a:t>
                      </a:r>
                      <a:r>
                        <a:rPr lang="ru-RU" sz="12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привлечь </a:t>
                      </a: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все имеющиеся ресурсы и обеспечить исполнение предписания в установленный срок. В случае невозможности исполнения выданного предписания в указанный в нем срок, необходимо, незамедлительно после вручения предписания, обжаловать его с предоставлением документов, подтверждающих реальный, по мнению организации, срок исполнения.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442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Производство строительно-монтажных работ без разрешения на строительство, либо после окончания срока имеющегося разрешения на строительство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Градостроительный кодекс РФ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Не приступать к строительно-монтажным работам на объекте капитального строительства до получения разрешения на строительство. </a:t>
                      </a:r>
                      <a:b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случае окончания срока имеющегося разрешения на строительство до фактического окончания всех работ на объекте, необходимо приостановить все работы до продления срока действия разрешения на строительство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12" marR="2711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24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59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25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87129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599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79" algn="l"/>
                <a:tab pos="6289560" algn="l"/>
                <a:tab pos="6738840" algn="l"/>
                <a:tab pos="7188119" algn="l"/>
                <a:tab pos="7637399" algn="l"/>
                <a:tab pos="8086679" algn="l"/>
                <a:tab pos="8535960" algn="l"/>
                <a:tab pos="8985239" algn="l"/>
              </a:tabLst>
            </a:pPr>
            <a:r>
              <a:rPr lang="ru-RU" sz="2000" b="1" dirty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Итоги работы по представлению интересов Управления в судах  </a:t>
            </a:r>
            <a:br>
              <a:rPr lang="ru-RU" sz="2000" b="1" dirty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</a:br>
            <a:r>
              <a:rPr lang="ru-RU" sz="2000" b="1" dirty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(сравнение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12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месяцев 2018 г. и </a:t>
            </a:r>
            <a:r>
              <a:rPr lang="en-US" sz="2000" b="1" dirty="0" smtClean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12</a:t>
            </a:r>
            <a:r>
              <a:rPr lang="ru-RU" sz="2000" b="1" dirty="0" smtClean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 </a:t>
            </a:r>
            <a:r>
              <a:rPr lang="ru-RU" sz="2000" b="1" dirty="0">
                <a:solidFill>
                  <a:srgbClr val="000000"/>
                </a:solidFill>
                <a:effectLst>
                  <a:outerShdw dist="17961" dir="2700000">
                    <a:scrgbClr r="0" g="0" b="0"/>
                  </a:outerShdw>
                </a:effectLst>
                <a:latin typeface="Times New Roman" pitchFamily="18"/>
                <a:ea typeface="Microsoft YaHei" pitchFamily="2"/>
                <a:cs typeface="Microsoft YaHei" pitchFamily="2"/>
              </a:rPr>
              <a:t>месяцев 2019 г.)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137939596"/>
              </p:ext>
            </p:extLst>
          </p:nvPr>
        </p:nvGraphicFramePr>
        <p:xfrm>
          <a:off x="109389" y="1412776"/>
          <a:ext cx="8856984" cy="5418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28135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26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87129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Количество рассмотренных жалоб на постановления по делам об административных правонарушениях, предписаний, решений, действий, бездействия должностных лиц по видам надзора Дальневосточного управления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Ростехнадзора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за </a:t>
            </a:r>
            <a:r>
              <a:rPr lang="en-US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12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месяцев 2019 года 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                                               (в процентном соотношении)</a:t>
            </a:r>
            <a:endParaRPr lang="ru-RU" sz="200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5" name="Object 3"/>
          <p:cNvGraphicFramePr/>
          <p:nvPr>
            <p:extLst>
              <p:ext uri="{D42A27DB-BD31-4B8C-83A1-F6EECF244321}">
                <p14:modId xmlns:p14="http://schemas.microsoft.com/office/powerpoint/2010/main" val="3214250633"/>
              </p:ext>
            </p:extLst>
          </p:nvPr>
        </p:nvGraphicFramePr>
        <p:xfrm>
          <a:off x="107504" y="1825908"/>
          <a:ext cx="8928992" cy="4627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0684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/>
                </a:solidFill>
              </a:rPr>
              <a:pPr/>
              <a:t>27</a:t>
            </a:fld>
            <a:endParaRPr lang="ru-RU" altLang="ru-RU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8864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Основные причины обжалования действий должностных лиц Дальневосточного управления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Ростехнадзора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за </a:t>
            </a:r>
            <a:r>
              <a:rPr lang="en-US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12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мес. 2019 года в сравнении с </a:t>
            </a:r>
            <a:r>
              <a:rPr lang="en-US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12</a:t>
            </a:r>
            <a:r>
              <a:rPr lang="ru-RU" sz="2000" b="1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 мес. 2018 года</a:t>
            </a:r>
            <a:endParaRPr lang="ru-RU" sz="2000" dirty="0">
              <a:solidFill>
                <a:schemeClr val="tx1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6" name="Object 2"/>
          <p:cNvGraphicFramePr/>
          <p:nvPr>
            <p:extLst>
              <p:ext uri="{D42A27DB-BD31-4B8C-83A1-F6EECF244321}">
                <p14:modId xmlns:p14="http://schemas.microsoft.com/office/powerpoint/2010/main" val="3874216589"/>
              </p:ext>
            </p:extLst>
          </p:nvPr>
        </p:nvGraphicFramePr>
        <p:xfrm>
          <a:off x="107504" y="1213084"/>
          <a:ext cx="8928992" cy="524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Object 3"/>
          <p:cNvGraphicFramePr/>
          <p:nvPr>
            <p:extLst>
              <p:ext uri="{D42A27DB-BD31-4B8C-83A1-F6EECF244321}">
                <p14:modId xmlns:p14="http://schemas.microsoft.com/office/powerpoint/2010/main" val="1176307434"/>
              </p:ext>
            </p:extLst>
          </p:nvPr>
        </p:nvGraphicFramePr>
        <p:xfrm>
          <a:off x="1115616" y="1628800"/>
          <a:ext cx="4140460" cy="24415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625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72FFEBB0-3F2F-4749-A1F3-BE75BAE75356}" type="slidenum">
              <a:rPr lang="ru-RU" sz="14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28</a:t>
            </a:fld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539552" y="2348880"/>
            <a:ext cx="8353425" cy="3069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spcBef>
                <a:spcPts val="3000"/>
              </a:spcBef>
              <a:buClrTx/>
              <a:buFontTx/>
              <a:buNone/>
            </a:pPr>
            <a: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  <a:t>Спасибо за внимание!</a:t>
            </a:r>
            <a:b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ru-RU" sz="4800" b="1" dirty="0">
                <a:solidFill>
                  <a:srgbClr val="000000"/>
                </a:solidFill>
                <a:latin typeface="Times New Roman" pitchFamily="16" charset="0"/>
              </a:rPr>
              <a:t>Доклад окончен.</a:t>
            </a:r>
          </a:p>
          <a:p>
            <a:pPr algn="ctr" eaLnBrk="1" hangingPunct="1">
              <a:spcBef>
                <a:spcPts val="2000"/>
              </a:spcBef>
              <a:buClrTx/>
              <a:buFontTx/>
              <a:buNone/>
            </a:pPr>
            <a:endParaRPr lang="ru-RU" sz="3200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spcBef>
                <a:spcPts val="2000"/>
              </a:spcBef>
              <a:buClrTx/>
              <a:buFontTx/>
              <a:buNone/>
            </a:pPr>
            <a:endParaRPr lang="ru-RU" sz="3200" b="1" dirty="0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56324" name="Text Box 3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5C308CA-7F0D-4105-8EDE-A6B150D08224}" type="slidenum">
              <a:rPr lang="ru-RU" sz="14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28</a:t>
            </a:fld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843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624001"/>
              </p:ext>
            </p:extLst>
          </p:nvPr>
        </p:nvGraphicFramePr>
        <p:xfrm>
          <a:off x="539552" y="620689"/>
          <a:ext cx="8208911" cy="5402540"/>
        </p:xfrm>
        <a:graphic>
          <a:graphicData uri="http://schemas.openxmlformats.org/drawingml/2006/table">
            <a:tbl>
              <a:tblPr/>
              <a:tblGrid>
                <a:gridCol w="270029"/>
                <a:gridCol w="4761529"/>
                <a:gridCol w="1215135"/>
                <a:gridCol w="1215135"/>
                <a:gridCol w="747083"/>
              </a:tblGrid>
              <a:tr h="248604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плановых проверок </a:t>
                      </a:r>
                    </a:p>
                  </a:txBody>
                  <a:tcPr marL="5735" marR="5735" marT="573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8604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Дальневосточного управления Ростехнадзора на </a:t>
                      </a:r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735" marR="5735" marT="573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361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Вид надзора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II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полугодие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года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2019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год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ru-RU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В</a:t>
                      </a:r>
                      <a:r>
                        <a:rPr lang="ru-RU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сфере лицензионного контроля (ЛК)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В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сфере безопасного ведения работ, связанных с пользованием недрами, промышленной безопасности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(ПБ)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188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307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В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сфере безопасности гидротехнических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сооружений (ГТС)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24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34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В </a:t>
                      </a:r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сфере надзора за соблюдением требований технических </a:t>
                      </a: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регламентов (ТР)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125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99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3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Итого</a:t>
                      </a: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260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576</a:t>
                      </a:r>
                      <a:endParaRPr lang="ru-RU" sz="13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5735" marR="5735" marT="573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37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Grp="1" noChangeAspect="1"/>
          </p:cNvGraphicFramePr>
          <p:nvPr>
            <p:ph/>
            <p:extLst>
              <p:ext uri="{D42A27DB-BD31-4B8C-83A1-F6EECF244321}">
                <p14:modId xmlns:p14="http://schemas.microsoft.com/office/powerpoint/2010/main" val="2755330396"/>
              </p:ext>
            </p:extLst>
          </p:nvPr>
        </p:nvGraphicFramePr>
        <p:xfrm>
          <a:off x="490538" y="828674"/>
          <a:ext cx="8162925" cy="57686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88424" y="6309320"/>
            <a:ext cx="604664" cy="365125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2AF0600-B0BE-44EF-A98C-B939C7E692A0}" type="slidenum">
              <a:rPr lang="ru-RU" smtClean="0">
                <a:solidFill>
                  <a:srgbClr val="000000"/>
                </a:solidFill>
              </a:rPr>
              <a:pPr eaLnBrk="1" hangingPunct="1"/>
              <a:t>4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289868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Проведено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контрольно-надзорных мероприятий 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941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8E345-5D0E-45D2-82E2-EF6843C8FC1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366087263"/>
              </p:ext>
            </p:extLst>
          </p:nvPr>
        </p:nvGraphicFramePr>
        <p:xfrm>
          <a:off x="755576" y="936199"/>
          <a:ext cx="7632848" cy="5443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105202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Проведено проверок в результате которых выявлены нарушения (результативные проверки)</a:t>
            </a:r>
          </a:p>
        </p:txBody>
      </p:sp>
    </p:spTree>
    <p:extLst>
      <p:ext uri="{BB962C8B-B14F-4D97-AF65-F5344CB8AC3E}">
        <p14:creationId xmlns:p14="http://schemas.microsoft.com/office/powerpoint/2010/main" val="381694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B8E345-5D0E-45D2-82E2-EF6843C8FC1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>
                <a:defRPr/>
              </a:pPr>
              <a:t>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88517211"/>
              </p:ext>
            </p:extLst>
          </p:nvPr>
        </p:nvGraphicFramePr>
        <p:xfrm>
          <a:off x="179512" y="936199"/>
          <a:ext cx="8784976" cy="54435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105202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defTabSz="914400">
              <a:buClrTx/>
              <a:buSz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Количество выявленных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нарушений на одну</a:t>
            </a:r>
          </a:p>
          <a:p>
            <a:pPr algn="ctr" defTabSz="914400">
              <a:buClrTx/>
              <a:buSzTx/>
              <a:buFontTx/>
              <a:buNone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+mn-cs"/>
              </a:rPr>
              <a:t>р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+mn-cs"/>
              </a:rPr>
              <a:t>езультативную проверку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59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1008063" y="188641"/>
            <a:ext cx="813593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+mj-lt"/>
                <a:ea typeface="+mj-ea"/>
                <a:cs typeface="+mj-cs"/>
              </a:defRPr>
            </a:lvl1pPr>
            <a:lvl2pPr marL="742950" indent="-28575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marL="1143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marL="1600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marL="20574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algn="ctr" defTabSz="449263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44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r>
              <a:rPr lang="ru-RU" sz="2400" kern="0" dirty="0" smtClean="0">
                <a:solidFill>
                  <a:srgbClr val="212745"/>
                </a:solidFill>
                <a:latin typeface="Times New Roman" pitchFamily="16" charset="0"/>
                <a:ea typeface="Microsoft YaHei" charset="0"/>
              </a:rPr>
              <a:t>Аварийность по видам надзорной деятельности</a:t>
            </a:r>
            <a:endParaRPr lang="ru-RU" kern="0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076649889"/>
              </p:ext>
            </p:extLst>
          </p:nvPr>
        </p:nvGraphicFramePr>
        <p:xfrm>
          <a:off x="179512" y="980728"/>
          <a:ext cx="8856984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7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72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1008063" y="0"/>
            <a:ext cx="8135937" cy="105251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212745"/>
                </a:solidFill>
                <a:effectLst/>
                <a:latin typeface="Times New Roman" pitchFamily="16" charset="0"/>
                <a:ea typeface="Microsoft YaHei" charset="0"/>
              </a:rPr>
              <a:t>Травматизм со смертельным исходом по видам надзорной деятельности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358992806"/>
              </p:ext>
            </p:extLst>
          </p:nvPr>
        </p:nvGraphicFramePr>
        <p:xfrm>
          <a:off x="611560" y="836712"/>
          <a:ext cx="806489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8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1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7BC06-E92B-4E60-820E-4DAB3FC83DF8}" type="slidenum">
              <a:rPr lang="ru-RU" alt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9</a:t>
            </a:fld>
            <a:endParaRPr lang="ru-RU" altLang="ru-RU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260648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Наиболее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часто нарушаемые </a:t>
            </a: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нормативные </a:t>
            </a:r>
            <a:r>
              <a:rPr lang="ru-RU" sz="2400" b="1" dirty="0">
                <a:solidFill>
                  <a:schemeClr val="tx1"/>
                </a:solidFill>
                <a:latin typeface="Times New Roman"/>
                <a:ea typeface="Times New Roman"/>
              </a:rPr>
              <a:t>и правовые </a:t>
            </a:r>
            <a:r>
              <a:rPr lang="ru-RU" sz="2400" b="1" dirty="0" smtClean="0">
                <a:solidFill>
                  <a:schemeClr val="tx1"/>
                </a:solidFill>
                <a:latin typeface="Times New Roman"/>
                <a:ea typeface="Times New Roman"/>
              </a:rPr>
              <a:t>акты </a:t>
            </a:r>
            <a:endParaRPr lang="ru-RU" sz="2400" b="1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693" y="722313"/>
            <a:ext cx="8712968" cy="5940088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Федеральный закон от 21.07.1997 № 116-ФЗ «О промышленной безопасности опасных производственных объектов»;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Федеральный закон от 26.03.2003 № 35-ФЗ «Об электроэнергетике»;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Федеральный закон от 27.07.2010 № 190-ФЗ «О теплоснабжении»;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Правила технической эксплуатации электрических станций и сетей, утвержденные Приказом Минэнерго России от 19.06.2003 N229, зарегистрированы в Минюсте России 20.06.2003 № 4799;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Правила устройства электроустановок, утвержденные приказом Министерством энергетики Российской Федерации от 8 июля 2002 г. N 204;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Федеральный закон от 21.07.1997 № 117-ФЗ «О безопасности гидротехнических сооружений»; 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Градостроительный кодекс РФ;</a:t>
            </a:r>
          </a:p>
          <a:p>
            <a:pPr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Федеральный закон от 04.05.2011 № 99-ФЗ «О лицензировании отдельных видов деятельности»;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Times New Roman"/>
              </a:rPr>
              <a:t>Постановление Правительства Российской Федерации от 24.11.1998 №1371 «О регистрации объектов в государственном реестре опасных производственных объектов»;</a:t>
            </a:r>
          </a:p>
          <a:p>
            <a:pPr marR="89535" indent="450000" algn="just">
              <a:spcAft>
                <a:spcPts val="0"/>
              </a:spcAft>
            </a:pPr>
            <a:r>
              <a:rPr lang="ru-RU" sz="2000" spc="-20" dirty="0">
                <a:solidFill>
                  <a:schemeClr val="tx1"/>
                </a:solidFill>
                <a:latin typeface="Times New Roman"/>
                <a:ea typeface="Times New Roman"/>
              </a:rPr>
              <a:t>Технический регламент Таможенного союза ТР ТС 011/2011 «О безопасности лифтов».</a:t>
            </a:r>
            <a:endParaRPr lang="ru-RU" sz="2000" dirty="0">
              <a:solidFill>
                <a:schemeClr val="tx1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4686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23114</TotalTime>
  <Words>3040</Words>
  <Application>Microsoft Office PowerPoint</Application>
  <PresentationFormat>Экран (4:3)</PresentationFormat>
  <Paragraphs>458</Paragraphs>
  <Slides>28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1_Воздушный поток</vt:lpstr>
      <vt:lpstr>2_Воздушный поток</vt:lpstr>
      <vt:lpstr>3_Воздушный поток</vt:lpstr>
      <vt:lpstr>4_Воздушный поток</vt:lpstr>
      <vt:lpstr>Воздушный поток</vt:lpstr>
      <vt:lpstr>5_Воздушный поток</vt:lpstr>
      <vt:lpstr>6_Воздушный поток</vt:lpstr>
      <vt:lpstr>7_Воздушный поток</vt:lpstr>
      <vt:lpstr>8_Воздушный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Травматизм со смертельным исходом по видам надзорной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  Об итогах и показателях деятельности Дальневосточного управления Ростехнадзора за 6 месяцев 2011 года   Руководитель управления  Копарейкин А.Ф.</dc:title>
  <dc:creator>Admin</dc:creator>
  <cp:lastModifiedBy>Илья А. Цуран</cp:lastModifiedBy>
  <cp:revision>1015</cp:revision>
  <cp:lastPrinted>2019-11-11T23:44:13Z</cp:lastPrinted>
  <dcterms:created xsi:type="dcterms:W3CDTF">2011-07-28T22:51:54Z</dcterms:created>
  <dcterms:modified xsi:type="dcterms:W3CDTF">2020-02-18T01:35:38Z</dcterms:modified>
</cp:coreProperties>
</file>